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2"/>
  </p:notesMasterIdLst>
  <p:sldIdLst>
    <p:sldId id="256" r:id="rId2"/>
    <p:sldId id="2076136973" r:id="rId3"/>
    <p:sldId id="324" r:id="rId4"/>
    <p:sldId id="10229" r:id="rId5"/>
    <p:sldId id="2076136929" r:id="rId6"/>
    <p:sldId id="281" r:id="rId7"/>
    <p:sldId id="10632" r:id="rId8"/>
    <p:sldId id="282" r:id="rId9"/>
    <p:sldId id="289" r:id="rId10"/>
    <p:sldId id="2076136964" r:id="rId11"/>
    <p:sldId id="2076136960" r:id="rId12"/>
    <p:sldId id="2076136961" r:id="rId13"/>
    <p:sldId id="2076136966" r:id="rId14"/>
    <p:sldId id="2076136965" r:id="rId15"/>
    <p:sldId id="2076136805" r:id="rId16"/>
    <p:sldId id="2076136806" r:id="rId17"/>
    <p:sldId id="2076136969" r:id="rId18"/>
    <p:sldId id="2076136803" r:id="rId19"/>
    <p:sldId id="2076136962" r:id="rId20"/>
    <p:sldId id="2076136970" r:id="rId21"/>
    <p:sldId id="2076136967" r:id="rId22"/>
    <p:sldId id="1504" r:id="rId23"/>
    <p:sldId id="1505" r:id="rId24"/>
    <p:sldId id="1506" r:id="rId25"/>
    <p:sldId id="2076136972" r:id="rId26"/>
    <p:sldId id="2076136971" r:id="rId27"/>
    <p:sldId id="2076136812" r:id="rId28"/>
    <p:sldId id="286" r:id="rId29"/>
    <p:sldId id="2076136974" r:id="rId30"/>
    <p:sldId id="279"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Lucida Console" panose="020B0609040504020204" pitchFamily="49" charset="0"/>
      <p:regular r:id="rId41"/>
    </p:embeddedFont>
    <p:embeddedFont>
      <p:font typeface="Segoe UI" panose="020B0502040204020203" pitchFamily="34" charset="0"/>
      <p:regular r:id="rId42"/>
      <p:bold r:id="rId43"/>
      <p:italic r:id="rId44"/>
      <p:boldItalic r:id="rId45"/>
    </p:embeddedFont>
    <p:embeddedFont>
      <p:font typeface="Segoe UI Light" panose="020B0502040204020203" pitchFamily="34"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7347"/>
    <a:srgbClr val="F2F2F2"/>
    <a:srgbClr val="894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4"/>
    <p:restoredTop sz="78231" autoAdjust="0"/>
  </p:normalViewPr>
  <p:slideViewPr>
    <p:cSldViewPr snapToGrid="0" snapToObjects="1">
      <p:cViewPr varScale="1">
        <p:scale>
          <a:sx n="132" d="100"/>
          <a:sy n="132" d="100"/>
        </p:scale>
        <p:origin x="2096" y="16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ABB2E9-64A4-4C9A-ABFE-2F7C34A0EF14}"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EB5DC68E-9799-4A60-8F5D-94CFF8AC9C5A}">
      <dgm:prSet phldrT="[Text]"/>
      <dgm:spPr/>
      <dgm:t>
        <a:bodyPr/>
        <a:lstStyle/>
        <a:p>
          <a:r>
            <a:rPr lang="en-US" err="1"/>
            <a:t>Forms.Button</a:t>
          </a:r>
          <a:endParaRPr lang="en-US"/>
        </a:p>
      </dgm:t>
    </dgm:pt>
    <dgm:pt modelId="{64986A25-7F07-4CC1-9BC2-25C408F6DF4C}" type="parTrans" cxnId="{AC843C81-85CC-4F91-ACBC-E839EE3FF841}">
      <dgm:prSet/>
      <dgm:spPr/>
      <dgm:t>
        <a:bodyPr/>
        <a:lstStyle/>
        <a:p>
          <a:endParaRPr lang="en-US"/>
        </a:p>
      </dgm:t>
    </dgm:pt>
    <dgm:pt modelId="{87BE327B-ACCB-41A6-B755-40729D1EEAAB}" type="sibTrans" cxnId="{AC843C81-85CC-4F91-ACBC-E839EE3FF841}">
      <dgm:prSet/>
      <dgm:spPr/>
      <dgm:t>
        <a:bodyPr/>
        <a:lstStyle/>
        <a:p>
          <a:endParaRPr lang="en-US"/>
        </a:p>
      </dgm:t>
    </dgm:pt>
    <dgm:pt modelId="{BF3E633D-F53E-4228-BDA3-618A51673914}">
      <dgm:prSet phldrT="[Text]"/>
      <dgm:spPr/>
      <dgm:t>
        <a:bodyPr/>
        <a:lstStyle/>
        <a:p>
          <a:r>
            <a:rPr lang="en-US"/>
            <a:t>UIKit.UIButton</a:t>
          </a:r>
          <a:r>
            <a:rPr lang="en-US">
              <a:latin typeface="Segoe UI Light"/>
            </a:rPr>
            <a:t> or AppKit.NSButton</a:t>
          </a:r>
          <a:endParaRPr lang="en-US"/>
        </a:p>
      </dgm:t>
    </dgm:pt>
    <dgm:pt modelId="{1E1622E5-1353-4E20-835D-B5630888E6E2}" type="parTrans" cxnId="{C6B74738-CB69-4F5F-9743-FCAA5A4040F2}">
      <dgm:prSet/>
      <dgm:spPr/>
      <dgm:t>
        <a:bodyPr/>
        <a:lstStyle/>
        <a:p>
          <a:endParaRPr lang="en-US"/>
        </a:p>
      </dgm:t>
    </dgm:pt>
    <dgm:pt modelId="{44B188DE-9399-4F13-9BC2-ABDAE140F54A}" type="sibTrans" cxnId="{C6B74738-CB69-4F5F-9743-FCAA5A4040F2}">
      <dgm:prSet/>
      <dgm:spPr/>
      <dgm:t>
        <a:bodyPr/>
        <a:lstStyle/>
        <a:p>
          <a:endParaRPr lang="en-US"/>
        </a:p>
      </dgm:t>
    </dgm:pt>
    <dgm:pt modelId="{A5DC02BB-2866-47D5-AE37-EC4113D29D5A}">
      <dgm:prSet phldrT="[Text]"/>
      <dgm:spPr/>
      <dgm:t>
        <a:bodyPr/>
        <a:lstStyle/>
        <a:p>
          <a:r>
            <a:rPr lang="en-US" b="0" i="0" err="1"/>
            <a:t>AndroidX.AppCompat.Widget</a:t>
          </a:r>
          <a:r>
            <a:rPr lang="en-US" b="0" i="0"/>
            <a:t>.</a:t>
          </a:r>
        </a:p>
        <a:p>
          <a:r>
            <a:rPr lang="en-US" err="1"/>
            <a:t>AppCompatButton</a:t>
          </a:r>
          <a:endParaRPr lang="en-US"/>
        </a:p>
      </dgm:t>
    </dgm:pt>
    <dgm:pt modelId="{A18AEB1F-2F2B-4FE5-A3E4-852A70D0DAA6}" type="parTrans" cxnId="{45F2D8E9-E083-4ABD-9479-39939F91ACB9}">
      <dgm:prSet/>
      <dgm:spPr/>
      <dgm:t>
        <a:bodyPr/>
        <a:lstStyle/>
        <a:p>
          <a:endParaRPr lang="en-US"/>
        </a:p>
      </dgm:t>
    </dgm:pt>
    <dgm:pt modelId="{00B6F151-3810-47C0-98C4-7746D2C2D28D}" type="sibTrans" cxnId="{45F2D8E9-E083-4ABD-9479-39939F91ACB9}">
      <dgm:prSet/>
      <dgm:spPr/>
      <dgm:t>
        <a:bodyPr/>
        <a:lstStyle/>
        <a:p>
          <a:endParaRPr lang="en-US"/>
        </a:p>
      </dgm:t>
    </dgm:pt>
    <dgm:pt modelId="{827C16AC-A69F-4FF8-8B52-E1380DBB0196}">
      <dgm:prSet phldrT="[Text]"/>
      <dgm:spPr/>
      <dgm:t>
        <a:bodyPr/>
        <a:lstStyle/>
        <a:p>
          <a:r>
            <a:rPr lang="en-US" b="0" i="0" err="1"/>
            <a:t>Windows.UI.Xaml.Controls</a:t>
          </a:r>
          <a:r>
            <a:rPr lang="en-US" b="0" i="0"/>
            <a:t>.</a:t>
          </a:r>
        </a:p>
        <a:p>
          <a:r>
            <a:rPr lang="en-US" b="0" i="0"/>
            <a:t>Button</a:t>
          </a:r>
          <a:endParaRPr lang="en-US"/>
        </a:p>
      </dgm:t>
    </dgm:pt>
    <dgm:pt modelId="{5C48ECCD-74B6-414B-9CA0-C85F28F8EAA8}" type="parTrans" cxnId="{60698232-924A-4EE5-8668-10E54CE9F4B0}">
      <dgm:prSet/>
      <dgm:spPr/>
      <dgm:t>
        <a:bodyPr/>
        <a:lstStyle/>
        <a:p>
          <a:endParaRPr lang="en-US"/>
        </a:p>
      </dgm:t>
    </dgm:pt>
    <dgm:pt modelId="{D0419A3C-09A5-45F1-AFB4-30998C681F87}" type="sibTrans" cxnId="{60698232-924A-4EE5-8668-10E54CE9F4B0}">
      <dgm:prSet/>
      <dgm:spPr/>
      <dgm:t>
        <a:bodyPr/>
        <a:lstStyle/>
        <a:p>
          <a:endParaRPr lang="en-US"/>
        </a:p>
      </dgm:t>
    </dgm:pt>
    <dgm:pt modelId="{94E2D435-3D23-4489-96E6-F9D1E63F4744}">
      <dgm:prSet phldrT="[Text]"/>
      <dgm:spPr/>
      <dgm:t>
        <a:bodyPr/>
        <a:lstStyle/>
        <a:p>
          <a:r>
            <a:rPr lang="en-US" err="1"/>
            <a:t>Forms.VisualElement</a:t>
          </a:r>
          <a:endParaRPr lang="en-US"/>
        </a:p>
      </dgm:t>
    </dgm:pt>
    <dgm:pt modelId="{5C2DF8F8-4558-4038-AC47-DDCC767615F1}" type="parTrans" cxnId="{62616E0A-CEE8-4793-A886-BDE5766F9764}">
      <dgm:prSet/>
      <dgm:spPr/>
      <dgm:t>
        <a:bodyPr/>
        <a:lstStyle/>
        <a:p>
          <a:endParaRPr lang="en-US"/>
        </a:p>
      </dgm:t>
    </dgm:pt>
    <dgm:pt modelId="{A069582A-CBD7-404F-A630-97C52B1AE1FA}" type="sibTrans" cxnId="{62616E0A-CEE8-4793-A886-BDE5766F9764}">
      <dgm:prSet/>
      <dgm:spPr/>
      <dgm:t>
        <a:bodyPr/>
        <a:lstStyle/>
        <a:p>
          <a:endParaRPr lang="en-US"/>
        </a:p>
      </dgm:t>
    </dgm:pt>
    <dgm:pt modelId="{63FC48C8-5290-494F-9FCD-D7715163842C}">
      <dgm:prSet phldrT="[Text]"/>
      <dgm:spPr/>
      <dgm:t>
        <a:bodyPr/>
        <a:lstStyle/>
        <a:p>
          <a:r>
            <a:rPr lang="en-US">
              <a:latin typeface="Segoe UI Light"/>
            </a:rPr>
            <a:t>MaciOS</a:t>
          </a:r>
          <a:r>
            <a:rPr lang="en-US"/>
            <a:t>.</a:t>
          </a:r>
        </a:p>
        <a:p>
          <a:r>
            <a:rPr lang="en-US"/>
            <a:t>ButtonRenderer</a:t>
          </a:r>
        </a:p>
      </dgm:t>
    </dgm:pt>
    <dgm:pt modelId="{7A79BFDE-01DD-4BDF-B95D-6DB6F1BAFD4D}" type="sibTrans" cxnId="{1C5887A7-8710-4DF0-A062-684094B20F01}">
      <dgm:prSet/>
      <dgm:spPr/>
      <dgm:t>
        <a:bodyPr/>
        <a:lstStyle/>
        <a:p>
          <a:endParaRPr lang="en-US"/>
        </a:p>
      </dgm:t>
    </dgm:pt>
    <dgm:pt modelId="{84CD2694-FD5A-4B19-A898-E4F2769A7EF1}" type="parTrans" cxnId="{1C5887A7-8710-4DF0-A062-684094B20F01}">
      <dgm:prSet/>
      <dgm:spPr/>
      <dgm:t>
        <a:bodyPr/>
        <a:lstStyle/>
        <a:p>
          <a:endParaRPr lang="en-US"/>
        </a:p>
      </dgm:t>
    </dgm:pt>
    <dgm:pt modelId="{996B8F46-B711-4C8E-8F0D-34D0A9613624}">
      <dgm:prSet phldrT="[Text]"/>
      <dgm:spPr/>
      <dgm:t>
        <a:bodyPr/>
        <a:lstStyle/>
        <a:p>
          <a:r>
            <a:rPr lang="en-US"/>
            <a:t>Android.</a:t>
          </a:r>
        </a:p>
        <a:p>
          <a:r>
            <a:rPr lang="en-US" err="1"/>
            <a:t>ButtonRenderer</a:t>
          </a:r>
          <a:endParaRPr lang="en-US"/>
        </a:p>
      </dgm:t>
    </dgm:pt>
    <dgm:pt modelId="{299974E9-E001-41A7-BE22-3BD51F72894C}" type="sibTrans" cxnId="{A2743BBD-2859-401C-BBB4-7C4F8A308BEA}">
      <dgm:prSet/>
      <dgm:spPr/>
      <dgm:t>
        <a:bodyPr/>
        <a:lstStyle/>
        <a:p>
          <a:endParaRPr lang="en-US"/>
        </a:p>
      </dgm:t>
    </dgm:pt>
    <dgm:pt modelId="{82A9F40A-21FE-4A9D-838F-DBD2CAE17CA7}" type="parTrans" cxnId="{A2743BBD-2859-401C-BBB4-7C4F8A308BEA}">
      <dgm:prSet/>
      <dgm:spPr/>
      <dgm:t>
        <a:bodyPr/>
        <a:lstStyle/>
        <a:p>
          <a:endParaRPr lang="en-US"/>
        </a:p>
      </dgm:t>
    </dgm:pt>
    <dgm:pt modelId="{81297EEE-0758-4CDC-8375-B3D109BEA21A}">
      <dgm:prSet phldrT="[Text]"/>
      <dgm:spPr/>
      <dgm:t>
        <a:bodyPr/>
        <a:lstStyle/>
        <a:p>
          <a:r>
            <a:rPr lang="en-US"/>
            <a:t>UWP.</a:t>
          </a:r>
        </a:p>
        <a:p>
          <a:r>
            <a:rPr lang="en-US" err="1"/>
            <a:t>ButtonRenderer</a:t>
          </a:r>
          <a:endParaRPr lang="en-US"/>
        </a:p>
      </dgm:t>
    </dgm:pt>
    <dgm:pt modelId="{D05A8ED0-DDDC-4B07-B59D-E9498F67CA74}" type="sibTrans" cxnId="{B431A1F1-5D76-450E-B53E-398E35DD89F3}">
      <dgm:prSet/>
      <dgm:spPr/>
      <dgm:t>
        <a:bodyPr/>
        <a:lstStyle/>
        <a:p>
          <a:endParaRPr lang="en-US"/>
        </a:p>
      </dgm:t>
    </dgm:pt>
    <dgm:pt modelId="{C6799D34-2BC1-4DC4-A059-8D0BC4A70814}" type="parTrans" cxnId="{B431A1F1-5D76-450E-B53E-398E35DD89F3}">
      <dgm:prSet/>
      <dgm:spPr/>
      <dgm:t>
        <a:bodyPr/>
        <a:lstStyle/>
        <a:p>
          <a:endParaRPr lang="en-US"/>
        </a:p>
      </dgm:t>
    </dgm:pt>
    <dgm:pt modelId="{3ED38D52-E2A9-4839-B0AB-56553005B0CC}" type="pres">
      <dgm:prSet presAssocID="{E4ABB2E9-64A4-4C9A-ABFE-2F7C34A0EF14}" presName="Name0" presStyleCnt="0">
        <dgm:presLayoutVars>
          <dgm:chPref val="1"/>
          <dgm:dir/>
          <dgm:animOne val="branch"/>
          <dgm:animLvl val="lvl"/>
          <dgm:resizeHandles/>
        </dgm:presLayoutVars>
      </dgm:prSet>
      <dgm:spPr/>
    </dgm:pt>
    <dgm:pt modelId="{906E04FD-2AC2-4610-ABCA-CF31D01843B6}" type="pres">
      <dgm:prSet presAssocID="{94E2D435-3D23-4489-96E6-F9D1E63F4744}" presName="vertOne" presStyleCnt="0"/>
      <dgm:spPr/>
    </dgm:pt>
    <dgm:pt modelId="{A3DBC8F0-4265-4FDE-8161-965CC9AA1DCB}" type="pres">
      <dgm:prSet presAssocID="{94E2D435-3D23-4489-96E6-F9D1E63F4744}" presName="txOne" presStyleLbl="node0" presStyleIdx="0" presStyleCnt="1">
        <dgm:presLayoutVars>
          <dgm:chPref val="3"/>
        </dgm:presLayoutVars>
      </dgm:prSet>
      <dgm:spPr/>
    </dgm:pt>
    <dgm:pt modelId="{E5F1588E-2323-469F-AD3F-7027C32C06EF}" type="pres">
      <dgm:prSet presAssocID="{94E2D435-3D23-4489-96E6-F9D1E63F4744}" presName="parTransOne" presStyleCnt="0"/>
      <dgm:spPr/>
    </dgm:pt>
    <dgm:pt modelId="{E35FE223-B629-4781-89C3-5CE2FC0D3961}" type="pres">
      <dgm:prSet presAssocID="{94E2D435-3D23-4489-96E6-F9D1E63F4744}" presName="horzOne" presStyleCnt="0"/>
      <dgm:spPr/>
    </dgm:pt>
    <dgm:pt modelId="{5778D530-4312-4577-8B37-C8BD76F1D110}" type="pres">
      <dgm:prSet presAssocID="{EB5DC68E-9799-4A60-8F5D-94CFF8AC9C5A}" presName="vertTwo" presStyleCnt="0"/>
      <dgm:spPr/>
    </dgm:pt>
    <dgm:pt modelId="{23FEF333-F9B6-4590-A700-A6508FF9C538}" type="pres">
      <dgm:prSet presAssocID="{EB5DC68E-9799-4A60-8F5D-94CFF8AC9C5A}" presName="txTwo" presStyleLbl="node2" presStyleIdx="0" presStyleCnt="1">
        <dgm:presLayoutVars>
          <dgm:chPref val="3"/>
        </dgm:presLayoutVars>
      </dgm:prSet>
      <dgm:spPr/>
    </dgm:pt>
    <dgm:pt modelId="{270A09BD-5166-4E4F-915F-D73B9B30AA36}" type="pres">
      <dgm:prSet presAssocID="{EB5DC68E-9799-4A60-8F5D-94CFF8AC9C5A}" presName="parTransTwo" presStyleCnt="0"/>
      <dgm:spPr/>
    </dgm:pt>
    <dgm:pt modelId="{774A97D5-6E7F-485F-8E10-9F1BF42E03BC}" type="pres">
      <dgm:prSet presAssocID="{EB5DC68E-9799-4A60-8F5D-94CFF8AC9C5A}" presName="horzTwo" presStyleCnt="0"/>
      <dgm:spPr/>
    </dgm:pt>
    <dgm:pt modelId="{A0CC7BB1-EDE0-4051-A133-D7A7BBDD14B3}" type="pres">
      <dgm:prSet presAssocID="{63FC48C8-5290-494F-9FCD-D7715163842C}" presName="vertThree" presStyleCnt="0"/>
      <dgm:spPr/>
    </dgm:pt>
    <dgm:pt modelId="{824B396D-C999-4841-9F2E-6FCD32EB7A97}" type="pres">
      <dgm:prSet presAssocID="{63FC48C8-5290-494F-9FCD-D7715163842C}" presName="txThree" presStyleLbl="node3" presStyleIdx="0" presStyleCnt="3">
        <dgm:presLayoutVars>
          <dgm:chPref val="3"/>
        </dgm:presLayoutVars>
      </dgm:prSet>
      <dgm:spPr/>
    </dgm:pt>
    <dgm:pt modelId="{03E7C3C2-D4CF-4CA1-BD7A-1A82841032BE}" type="pres">
      <dgm:prSet presAssocID="{63FC48C8-5290-494F-9FCD-D7715163842C}" presName="parTransThree" presStyleCnt="0"/>
      <dgm:spPr/>
    </dgm:pt>
    <dgm:pt modelId="{CE1D9424-B788-4A88-8A7B-2BB3CC663964}" type="pres">
      <dgm:prSet presAssocID="{63FC48C8-5290-494F-9FCD-D7715163842C}" presName="horzThree" presStyleCnt="0"/>
      <dgm:spPr/>
    </dgm:pt>
    <dgm:pt modelId="{F3D3C4CF-A456-43F9-A84B-6A723E5BBA1F}" type="pres">
      <dgm:prSet presAssocID="{BF3E633D-F53E-4228-BDA3-618A51673914}" presName="vertFour" presStyleCnt="0">
        <dgm:presLayoutVars>
          <dgm:chPref val="3"/>
        </dgm:presLayoutVars>
      </dgm:prSet>
      <dgm:spPr/>
    </dgm:pt>
    <dgm:pt modelId="{254468DF-DFF8-432A-8D9A-72CD31790B98}" type="pres">
      <dgm:prSet presAssocID="{BF3E633D-F53E-4228-BDA3-618A51673914}" presName="txFour" presStyleLbl="node4" presStyleIdx="0" presStyleCnt="3">
        <dgm:presLayoutVars>
          <dgm:chPref val="3"/>
        </dgm:presLayoutVars>
      </dgm:prSet>
      <dgm:spPr/>
    </dgm:pt>
    <dgm:pt modelId="{BD59E064-0EAF-47EF-BD35-9C3BA557C3ED}" type="pres">
      <dgm:prSet presAssocID="{BF3E633D-F53E-4228-BDA3-618A51673914}" presName="horzFour" presStyleCnt="0"/>
      <dgm:spPr/>
    </dgm:pt>
    <dgm:pt modelId="{F9D00DE4-40CB-4212-AB28-338216834372}" type="pres">
      <dgm:prSet presAssocID="{7A79BFDE-01DD-4BDF-B95D-6DB6F1BAFD4D}" presName="sibSpaceThree" presStyleCnt="0"/>
      <dgm:spPr/>
    </dgm:pt>
    <dgm:pt modelId="{39DAC376-8275-431B-83C0-402740C18CE2}" type="pres">
      <dgm:prSet presAssocID="{996B8F46-B711-4C8E-8F0D-34D0A9613624}" presName="vertThree" presStyleCnt="0"/>
      <dgm:spPr/>
    </dgm:pt>
    <dgm:pt modelId="{73CEF99B-6779-4EFE-B3AD-2694C75C320C}" type="pres">
      <dgm:prSet presAssocID="{996B8F46-B711-4C8E-8F0D-34D0A9613624}" presName="txThree" presStyleLbl="node3" presStyleIdx="1" presStyleCnt="3">
        <dgm:presLayoutVars>
          <dgm:chPref val="3"/>
        </dgm:presLayoutVars>
      </dgm:prSet>
      <dgm:spPr/>
    </dgm:pt>
    <dgm:pt modelId="{04516568-8D9B-48AD-B9D5-72A82EBF37BA}" type="pres">
      <dgm:prSet presAssocID="{996B8F46-B711-4C8E-8F0D-34D0A9613624}" presName="parTransThree" presStyleCnt="0"/>
      <dgm:spPr/>
    </dgm:pt>
    <dgm:pt modelId="{EBA885EF-D1D8-4DD4-BE01-988323A7F4B5}" type="pres">
      <dgm:prSet presAssocID="{996B8F46-B711-4C8E-8F0D-34D0A9613624}" presName="horzThree" presStyleCnt="0"/>
      <dgm:spPr/>
    </dgm:pt>
    <dgm:pt modelId="{89787C6C-4181-4560-8AFB-577EC57661C0}" type="pres">
      <dgm:prSet presAssocID="{A5DC02BB-2866-47D5-AE37-EC4113D29D5A}" presName="vertFour" presStyleCnt="0">
        <dgm:presLayoutVars>
          <dgm:chPref val="3"/>
        </dgm:presLayoutVars>
      </dgm:prSet>
      <dgm:spPr/>
    </dgm:pt>
    <dgm:pt modelId="{9E1B310E-4134-4946-A37B-49F3E3B8CE89}" type="pres">
      <dgm:prSet presAssocID="{A5DC02BB-2866-47D5-AE37-EC4113D29D5A}" presName="txFour" presStyleLbl="node4" presStyleIdx="1" presStyleCnt="3">
        <dgm:presLayoutVars>
          <dgm:chPref val="3"/>
        </dgm:presLayoutVars>
      </dgm:prSet>
      <dgm:spPr/>
    </dgm:pt>
    <dgm:pt modelId="{1BF6EB33-BBE3-4FF3-BC85-F0F4020E6A7F}" type="pres">
      <dgm:prSet presAssocID="{A5DC02BB-2866-47D5-AE37-EC4113D29D5A}" presName="horzFour" presStyleCnt="0"/>
      <dgm:spPr/>
    </dgm:pt>
    <dgm:pt modelId="{74585C25-5FF9-438A-958E-564E80C868E4}" type="pres">
      <dgm:prSet presAssocID="{299974E9-E001-41A7-BE22-3BD51F72894C}" presName="sibSpaceThree" presStyleCnt="0"/>
      <dgm:spPr/>
    </dgm:pt>
    <dgm:pt modelId="{0BD05FD7-0F1A-42C7-9ADE-5C54035F2919}" type="pres">
      <dgm:prSet presAssocID="{81297EEE-0758-4CDC-8375-B3D109BEA21A}" presName="vertThree" presStyleCnt="0"/>
      <dgm:spPr/>
    </dgm:pt>
    <dgm:pt modelId="{E005E10C-6202-417E-AE88-6F831FC9B218}" type="pres">
      <dgm:prSet presAssocID="{81297EEE-0758-4CDC-8375-B3D109BEA21A}" presName="txThree" presStyleLbl="node3" presStyleIdx="2" presStyleCnt="3">
        <dgm:presLayoutVars>
          <dgm:chPref val="3"/>
        </dgm:presLayoutVars>
      </dgm:prSet>
      <dgm:spPr/>
    </dgm:pt>
    <dgm:pt modelId="{B980C40F-C360-45AE-B16C-7EB971BC455E}" type="pres">
      <dgm:prSet presAssocID="{81297EEE-0758-4CDC-8375-B3D109BEA21A}" presName="parTransThree" presStyleCnt="0"/>
      <dgm:spPr/>
    </dgm:pt>
    <dgm:pt modelId="{D2A290A5-7BD3-4F58-9527-AC4F615812CE}" type="pres">
      <dgm:prSet presAssocID="{81297EEE-0758-4CDC-8375-B3D109BEA21A}" presName="horzThree" presStyleCnt="0"/>
      <dgm:spPr/>
    </dgm:pt>
    <dgm:pt modelId="{4C503DE8-4E82-416E-9F4A-38E7F5245639}" type="pres">
      <dgm:prSet presAssocID="{827C16AC-A69F-4FF8-8B52-E1380DBB0196}" presName="vertFour" presStyleCnt="0">
        <dgm:presLayoutVars>
          <dgm:chPref val="3"/>
        </dgm:presLayoutVars>
      </dgm:prSet>
      <dgm:spPr/>
    </dgm:pt>
    <dgm:pt modelId="{C94DA538-BC64-4B7B-B0EE-47CF433643F1}" type="pres">
      <dgm:prSet presAssocID="{827C16AC-A69F-4FF8-8B52-E1380DBB0196}" presName="txFour" presStyleLbl="node4" presStyleIdx="2" presStyleCnt="3">
        <dgm:presLayoutVars>
          <dgm:chPref val="3"/>
        </dgm:presLayoutVars>
      </dgm:prSet>
      <dgm:spPr/>
    </dgm:pt>
    <dgm:pt modelId="{CA9F121A-DAAB-4465-9277-7C9145A8BB56}" type="pres">
      <dgm:prSet presAssocID="{827C16AC-A69F-4FF8-8B52-E1380DBB0196}" presName="horzFour" presStyleCnt="0"/>
      <dgm:spPr/>
    </dgm:pt>
  </dgm:ptLst>
  <dgm:cxnLst>
    <dgm:cxn modelId="{8B308F04-669D-442E-B4FE-E4C37CFAF4DD}" type="presOf" srcId="{BF3E633D-F53E-4228-BDA3-618A51673914}" destId="{254468DF-DFF8-432A-8D9A-72CD31790B98}" srcOrd="0" destOrd="0" presId="urn:microsoft.com/office/officeart/2005/8/layout/hierarchy4"/>
    <dgm:cxn modelId="{62616E0A-CEE8-4793-A886-BDE5766F9764}" srcId="{E4ABB2E9-64A4-4C9A-ABFE-2F7C34A0EF14}" destId="{94E2D435-3D23-4489-96E6-F9D1E63F4744}" srcOrd="0" destOrd="0" parTransId="{5C2DF8F8-4558-4038-AC47-DDCC767615F1}" sibTransId="{A069582A-CBD7-404F-A630-97C52B1AE1FA}"/>
    <dgm:cxn modelId="{60698232-924A-4EE5-8668-10E54CE9F4B0}" srcId="{81297EEE-0758-4CDC-8375-B3D109BEA21A}" destId="{827C16AC-A69F-4FF8-8B52-E1380DBB0196}" srcOrd="0" destOrd="0" parTransId="{5C48ECCD-74B6-414B-9CA0-C85F28F8EAA8}" sibTransId="{D0419A3C-09A5-45F1-AFB4-30998C681F87}"/>
    <dgm:cxn modelId="{C6B74738-CB69-4F5F-9743-FCAA5A4040F2}" srcId="{63FC48C8-5290-494F-9FCD-D7715163842C}" destId="{BF3E633D-F53E-4228-BDA3-618A51673914}" srcOrd="0" destOrd="0" parTransId="{1E1622E5-1353-4E20-835D-B5630888E6E2}" sibTransId="{44B188DE-9399-4F13-9BC2-ABDAE140F54A}"/>
    <dgm:cxn modelId="{27AA9E47-FB4E-485D-B9E7-7CD55D80987A}" type="presOf" srcId="{996B8F46-B711-4C8E-8F0D-34D0A9613624}" destId="{73CEF99B-6779-4EFE-B3AD-2694C75C320C}" srcOrd="0" destOrd="0" presId="urn:microsoft.com/office/officeart/2005/8/layout/hierarchy4"/>
    <dgm:cxn modelId="{ADCCA76B-44BA-4D78-9144-45D59F631AF5}" type="presOf" srcId="{E4ABB2E9-64A4-4C9A-ABFE-2F7C34A0EF14}" destId="{3ED38D52-E2A9-4839-B0AB-56553005B0CC}" srcOrd="0" destOrd="0" presId="urn:microsoft.com/office/officeart/2005/8/layout/hierarchy4"/>
    <dgm:cxn modelId="{AC843C81-85CC-4F91-ACBC-E839EE3FF841}" srcId="{94E2D435-3D23-4489-96E6-F9D1E63F4744}" destId="{EB5DC68E-9799-4A60-8F5D-94CFF8AC9C5A}" srcOrd="0" destOrd="0" parTransId="{64986A25-7F07-4CC1-9BC2-25C408F6DF4C}" sibTransId="{87BE327B-ACCB-41A6-B755-40729D1EEAAB}"/>
    <dgm:cxn modelId="{D9DD9486-C798-408F-9FBA-BCA07E9F2A4F}" type="presOf" srcId="{63FC48C8-5290-494F-9FCD-D7715163842C}" destId="{824B396D-C999-4841-9F2E-6FCD32EB7A97}" srcOrd="0" destOrd="0" presId="urn:microsoft.com/office/officeart/2005/8/layout/hierarchy4"/>
    <dgm:cxn modelId="{52554994-74C3-4924-A33A-A15D002585ED}" type="presOf" srcId="{A5DC02BB-2866-47D5-AE37-EC4113D29D5A}" destId="{9E1B310E-4134-4946-A37B-49F3E3B8CE89}" srcOrd="0" destOrd="0" presId="urn:microsoft.com/office/officeart/2005/8/layout/hierarchy4"/>
    <dgm:cxn modelId="{D2EB029D-EEFC-40D0-815F-38F3CA0B36E5}" type="presOf" srcId="{81297EEE-0758-4CDC-8375-B3D109BEA21A}" destId="{E005E10C-6202-417E-AE88-6F831FC9B218}" srcOrd="0" destOrd="0" presId="urn:microsoft.com/office/officeart/2005/8/layout/hierarchy4"/>
    <dgm:cxn modelId="{1C5887A7-8710-4DF0-A062-684094B20F01}" srcId="{EB5DC68E-9799-4A60-8F5D-94CFF8AC9C5A}" destId="{63FC48C8-5290-494F-9FCD-D7715163842C}" srcOrd="0" destOrd="0" parTransId="{84CD2694-FD5A-4B19-A898-E4F2769A7EF1}" sibTransId="{7A79BFDE-01DD-4BDF-B95D-6DB6F1BAFD4D}"/>
    <dgm:cxn modelId="{A2743BBD-2859-401C-BBB4-7C4F8A308BEA}" srcId="{EB5DC68E-9799-4A60-8F5D-94CFF8AC9C5A}" destId="{996B8F46-B711-4C8E-8F0D-34D0A9613624}" srcOrd="1" destOrd="0" parTransId="{82A9F40A-21FE-4A9D-838F-DBD2CAE17CA7}" sibTransId="{299974E9-E001-41A7-BE22-3BD51F72894C}"/>
    <dgm:cxn modelId="{E8D3E8E7-8313-40DE-AADC-929D2EA86C87}" type="presOf" srcId="{827C16AC-A69F-4FF8-8B52-E1380DBB0196}" destId="{C94DA538-BC64-4B7B-B0EE-47CF433643F1}" srcOrd="0" destOrd="0" presId="urn:microsoft.com/office/officeart/2005/8/layout/hierarchy4"/>
    <dgm:cxn modelId="{251969E9-B9D5-4D42-8C87-0044BA678CC6}" type="presOf" srcId="{94E2D435-3D23-4489-96E6-F9D1E63F4744}" destId="{A3DBC8F0-4265-4FDE-8161-965CC9AA1DCB}" srcOrd="0" destOrd="0" presId="urn:microsoft.com/office/officeart/2005/8/layout/hierarchy4"/>
    <dgm:cxn modelId="{45F2D8E9-E083-4ABD-9479-39939F91ACB9}" srcId="{996B8F46-B711-4C8E-8F0D-34D0A9613624}" destId="{A5DC02BB-2866-47D5-AE37-EC4113D29D5A}" srcOrd="0" destOrd="0" parTransId="{A18AEB1F-2F2B-4FE5-A3E4-852A70D0DAA6}" sibTransId="{00B6F151-3810-47C0-98C4-7746D2C2D28D}"/>
    <dgm:cxn modelId="{5635BDEE-D385-4B83-99C0-14EB78959DE5}" type="presOf" srcId="{EB5DC68E-9799-4A60-8F5D-94CFF8AC9C5A}" destId="{23FEF333-F9B6-4590-A700-A6508FF9C538}" srcOrd="0" destOrd="0" presId="urn:microsoft.com/office/officeart/2005/8/layout/hierarchy4"/>
    <dgm:cxn modelId="{B431A1F1-5D76-450E-B53E-398E35DD89F3}" srcId="{EB5DC68E-9799-4A60-8F5D-94CFF8AC9C5A}" destId="{81297EEE-0758-4CDC-8375-B3D109BEA21A}" srcOrd="2" destOrd="0" parTransId="{C6799D34-2BC1-4DC4-A059-8D0BC4A70814}" sibTransId="{D05A8ED0-DDDC-4B07-B59D-E9498F67CA74}"/>
    <dgm:cxn modelId="{B238FF12-C031-4EBB-B6B4-3009794EA667}" type="presParOf" srcId="{3ED38D52-E2A9-4839-B0AB-56553005B0CC}" destId="{906E04FD-2AC2-4610-ABCA-CF31D01843B6}" srcOrd="0" destOrd="0" presId="urn:microsoft.com/office/officeart/2005/8/layout/hierarchy4"/>
    <dgm:cxn modelId="{D36E3C04-362C-4F9A-A1F2-5E1C9C634991}" type="presParOf" srcId="{906E04FD-2AC2-4610-ABCA-CF31D01843B6}" destId="{A3DBC8F0-4265-4FDE-8161-965CC9AA1DCB}" srcOrd="0" destOrd="0" presId="urn:microsoft.com/office/officeart/2005/8/layout/hierarchy4"/>
    <dgm:cxn modelId="{E696A83A-DD53-4710-9DE3-D703598F24E5}" type="presParOf" srcId="{906E04FD-2AC2-4610-ABCA-CF31D01843B6}" destId="{E5F1588E-2323-469F-AD3F-7027C32C06EF}" srcOrd="1" destOrd="0" presId="urn:microsoft.com/office/officeart/2005/8/layout/hierarchy4"/>
    <dgm:cxn modelId="{8E4B0912-F831-49BE-B5E5-B14D0B7ED75E}" type="presParOf" srcId="{906E04FD-2AC2-4610-ABCA-CF31D01843B6}" destId="{E35FE223-B629-4781-89C3-5CE2FC0D3961}" srcOrd="2" destOrd="0" presId="urn:microsoft.com/office/officeart/2005/8/layout/hierarchy4"/>
    <dgm:cxn modelId="{5053115D-74DA-4E52-B072-F2C339F0EC83}" type="presParOf" srcId="{E35FE223-B629-4781-89C3-5CE2FC0D3961}" destId="{5778D530-4312-4577-8B37-C8BD76F1D110}" srcOrd="0" destOrd="0" presId="urn:microsoft.com/office/officeart/2005/8/layout/hierarchy4"/>
    <dgm:cxn modelId="{D13BBF97-1F8F-40F7-BEE3-2752663AB213}" type="presParOf" srcId="{5778D530-4312-4577-8B37-C8BD76F1D110}" destId="{23FEF333-F9B6-4590-A700-A6508FF9C538}" srcOrd="0" destOrd="0" presId="urn:microsoft.com/office/officeart/2005/8/layout/hierarchy4"/>
    <dgm:cxn modelId="{EFAE65A4-17A7-4A8B-BC84-3D04F71B8AD9}" type="presParOf" srcId="{5778D530-4312-4577-8B37-C8BD76F1D110}" destId="{270A09BD-5166-4E4F-915F-D73B9B30AA36}" srcOrd="1" destOrd="0" presId="urn:microsoft.com/office/officeart/2005/8/layout/hierarchy4"/>
    <dgm:cxn modelId="{82740144-B579-4D76-820F-BCE17761EA2D}" type="presParOf" srcId="{5778D530-4312-4577-8B37-C8BD76F1D110}" destId="{774A97D5-6E7F-485F-8E10-9F1BF42E03BC}" srcOrd="2" destOrd="0" presId="urn:microsoft.com/office/officeart/2005/8/layout/hierarchy4"/>
    <dgm:cxn modelId="{C4880FBB-D731-42F6-A70A-0270C128717F}" type="presParOf" srcId="{774A97D5-6E7F-485F-8E10-9F1BF42E03BC}" destId="{A0CC7BB1-EDE0-4051-A133-D7A7BBDD14B3}" srcOrd="0" destOrd="0" presId="urn:microsoft.com/office/officeart/2005/8/layout/hierarchy4"/>
    <dgm:cxn modelId="{846B6546-6E5A-4903-A1F8-7026A3317367}" type="presParOf" srcId="{A0CC7BB1-EDE0-4051-A133-D7A7BBDD14B3}" destId="{824B396D-C999-4841-9F2E-6FCD32EB7A97}" srcOrd="0" destOrd="0" presId="urn:microsoft.com/office/officeart/2005/8/layout/hierarchy4"/>
    <dgm:cxn modelId="{D450D8F1-9C9D-4D12-A23C-A08F724F236E}" type="presParOf" srcId="{A0CC7BB1-EDE0-4051-A133-D7A7BBDD14B3}" destId="{03E7C3C2-D4CF-4CA1-BD7A-1A82841032BE}" srcOrd="1" destOrd="0" presId="urn:microsoft.com/office/officeart/2005/8/layout/hierarchy4"/>
    <dgm:cxn modelId="{A60DA181-07E1-41CE-BCAC-99189B895E2D}" type="presParOf" srcId="{A0CC7BB1-EDE0-4051-A133-D7A7BBDD14B3}" destId="{CE1D9424-B788-4A88-8A7B-2BB3CC663964}" srcOrd="2" destOrd="0" presId="urn:microsoft.com/office/officeart/2005/8/layout/hierarchy4"/>
    <dgm:cxn modelId="{B4C0F916-C292-4D3B-B7A4-A32A7ABF7991}" type="presParOf" srcId="{CE1D9424-B788-4A88-8A7B-2BB3CC663964}" destId="{F3D3C4CF-A456-43F9-A84B-6A723E5BBA1F}" srcOrd="0" destOrd="0" presId="urn:microsoft.com/office/officeart/2005/8/layout/hierarchy4"/>
    <dgm:cxn modelId="{E6DBF837-1517-4A7D-A391-BD2AC0E11780}" type="presParOf" srcId="{F3D3C4CF-A456-43F9-A84B-6A723E5BBA1F}" destId="{254468DF-DFF8-432A-8D9A-72CD31790B98}" srcOrd="0" destOrd="0" presId="urn:microsoft.com/office/officeart/2005/8/layout/hierarchy4"/>
    <dgm:cxn modelId="{4A06C212-4EB0-4005-BBB4-AAC667098849}" type="presParOf" srcId="{F3D3C4CF-A456-43F9-A84B-6A723E5BBA1F}" destId="{BD59E064-0EAF-47EF-BD35-9C3BA557C3ED}" srcOrd="1" destOrd="0" presId="urn:microsoft.com/office/officeart/2005/8/layout/hierarchy4"/>
    <dgm:cxn modelId="{E2EE5E14-3DD9-4257-8143-319821A563D8}" type="presParOf" srcId="{774A97D5-6E7F-485F-8E10-9F1BF42E03BC}" destId="{F9D00DE4-40CB-4212-AB28-338216834372}" srcOrd="1" destOrd="0" presId="urn:microsoft.com/office/officeart/2005/8/layout/hierarchy4"/>
    <dgm:cxn modelId="{4DF4DD99-4F33-4A73-A508-204211A4EF24}" type="presParOf" srcId="{774A97D5-6E7F-485F-8E10-9F1BF42E03BC}" destId="{39DAC376-8275-431B-83C0-402740C18CE2}" srcOrd="2" destOrd="0" presId="urn:microsoft.com/office/officeart/2005/8/layout/hierarchy4"/>
    <dgm:cxn modelId="{CABF8459-7959-4F1D-8361-0E54837AC993}" type="presParOf" srcId="{39DAC376-8275-431B-83C0-402740C18CE2}" destId="{73CEF99B-6779-4EFE-B3AD-2694C75C320C}" srcOrd="0" destOrd="0" presId="urn:microsoft.com/office/officeart/2005/8/layout/hierarchy4"/>
    <dgm:cxn modelId="{85A26CDB-4189-44E8-94A3-28422528DB15}" type="presParOf" srcId="{39DAC376-8275-431B-83C0-402740C18CE2}" destId="{04516568-8D9B-48AD-B9D5-72A82EBF37BA}" srcOrd="1" destOrd="0" presId="urn:microsoft.com/office/officeart/2005/8/layout/hierarchy4"/>
    <dgm:cxn modelId="{C8E6DDF4-9C21-4D44-8A9B-F3176227E865}" type="presParOf" srcId="{39DAC376-8275-431B-83C0-402740C18CE2}" destId="{EBA885EF-D1D8-4DD4-BE01-988323A7F4B5}" srcOrd="2" destOrd="0" presId="urn:microsoft.com/office/officeart/2005/8/layout/hierarchy4"/>
    <dgm:cxn modelId="{ACD7CF91-B098-4680-87E8-951A2BA1BEB5}" type="presParOf" srcId="{EBA885EF-D1D8-4DD4-BE01-988323A7F4B5}" destId="{89787C6C-4181-4560-8AFB-577EC57661C0}" srcOrd="0" destOrd="0" presId="urn:microsoft.com/office/officeart/2005/8/layout/hierarchy4"/>
    <dgm:cxn modelId="{29443DCC-3231-4E52-AE0B-409630D64F60}" type="presParOf" srcId="{89787C6C-4181-4560-8AFB-577EC57661C0}" destId="{9E1B310E-4134-4946-A37B-49F3E3B8CE89}" srcOrd="0" destOrd="0" presId="urn:microsoft.com/office/officeart/2005/8/layout/hierarchy4"/>
    <dgm:cxn modelId="{EF019602-3C88-4BD0-A95A-307887D51D22}" type="presParOf" srcId="{89787C6C-4181-4560-8AFB-577EC57661C0}" destId="{1BF6EB33-BBE3-4FF3-BC85-F0F4020E6A7F}" srcOrd="1" destOrd="0" presId="urn:microsoft.com/office/officeart/2005/8/layout/hierarchy4"/>
    <dgm:cxn modelId="{505550D2-B4AE-4C39-9E76-14E25D310BA5}" type="presParOf" srcId="{774A97D5-6E7F-485F-8E10-9F1BF42E03BC}" destId="{74585C25-5FF9-438A-958E-564E80C868E4}" srcOrd="3" destOrd="0" presId="urn:microsoft.com/office/officeart/2005/8/layout/hierarchy4"/>
    <dgm:cxn modelId="{9A7DFA03-01D6-4EA5-AFF1-12504FFA0068}" type="presParOf" srcId="{774A97D5-6E7F-485F-8E10-9F1BF42E03BC}" destId="{0BD05FD7-0F1A-42C7-9ADE-5C54035F2919}" srcOrd="4" destOrd="0" presId="urn:microsoft.com/office/officeart/2005/8/layout/hierarchy4"/>
    <dgm:cxn modelId="{FBE40527-1EFB-4226-A59C-5DB5634F82BE}" type="presParOf" srcId="{0BD05FD7-0F1A-42C7-9ADE-5C54035F2919}" destId="{E005E10C-6202-417E-AE88-6F831FC9B218}" srcOrd="0" destOrd="0" presId="urn:microsoft.com/office/officeart/2005/8/layout/hierarchy4"/>
    <dgm:cxn modelId="{D481931C-DF9E-44DB-B9A3-D8A3DAA8E92F}" type="presParOf" srcId="{0BD05FD7-0F1A-42C7-9ADE-5C54035F2919}" destId="{B980C40F-C360-45AE-B16C-7EB971BC455E}" srcOrd="1" destOrd="0" presId="urn:microsoft.com/office/officeart/2005/8/layout/hierarchy4"/>
    <dgm:cxn modelId="{9D7E7981-5FC8-4AED-BB3C-6946B186D12E}" type="presParOf" srcId="{0BD05FD7-0F1A-42C7-9ADE-5C54035F2919}" destId="{D2A290A5-7BD3-4F58-9527-AC4F615812CE}" srcOrd="2" destOrd="0" presId="urn:microsoft.com/office/officeart/2005/8/layout/hierarchy4"/>
    <dgm:cxn modelId="{36952C2B-85AC-47F5-AD05-2676A2D33996}" type="presParOf" srcId="{D2A290A5-7BD3-4F58-9527-AC4F615812CE}" destId="{4C503DE8-4E82-416E-9F4A-38E7F5245639}" srcOrd="0" destOrd="0" presId="urn:microsoft.com/office/officeart/2005/8/layout/hierarchy4"/>
    <dgm:cxn modelId="{E7D7BB02-FDC7-40F7-9AD6-E7440CE34FCB}" type="presParOf" srcId="{4C503DE8-4E82-416E-9F4A-38E7F5245639}" destId="{C94DA538-BC64-4B7B-B0EE-47CF433643F1}" srcOrd="0" destOrd="0" presId="urn:microsoft.com/office/officeart/2005/8/layout/hierarchy4"/>
    <dgm:cxn modelId="{BEECAEF9-05B7-4C45-87A7-354BA357B4BB}" type="presParOf" srcId="{4C503DE8-4E82-416E-9F4A-38E7F5245639}" destId="{CA9F121A-DAAB-4465-9277-7C9145A8BB56}"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ABB2E9-64A4-4C9A-ABFE-2F7C34A0EF14}"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EB5DC68E-9799-4A60-8F5D-94CFF8AC9C5A}">
      <dgm:prSet phldrT="[Text]" custT="1"/>
      <dgm:spPr>
        <a:solidFill>
          <a:schemeClr val="accent2"/>
        </a:solidFill>
      </dgm:spPr>
      <dgm:t>
        <a:bodyPr/>
        <a:lstStyle/>
        <a:p>
          <a:r>
            <a:rPr lang="en-US" sz="4400"/>
            <a:t>Maui.IButton</a:t>
          </a:r>
        </a:p>
      </dgm:t>
    </dgm:pt>
    <dgm:pt modelId="{64986A25-7F07-4CC1-9BC2-25C408F6DF4C}" type="parTrans" cxnId="{AC843C81-85CC-4F91-ACBC-E839EE3FF841}">
      <dgm:prSet/>
      <dgm:spPr/>
      <dgm:t>
        <a:bodyPr/>
        <a:lstStyle/>
        <a:p>
          <a:endParaRPr lang="en-US"/>
        </a:p>
      </dgm:t>
    </dgm:pt>
    <dgm:pt modelId="{87BE327B-ACCB-41A6-B755-40729D1EEAAB}" type="sibTrans" cxnId="{AC843C81-85CC-4F91-ACBC-E839EE3FF841}">
      <dgm:prSet/>
      <dgm:spPr/>
      <dgm:t>
        <a:bodyPr/>
        <a:lstStyle/>
        <a:p>
          <a:endParaRPr lang="en-US"/>
        </a:p>
      </dgm:t>
    </dgm:pt>
    <dgm:pt modelId="{63FC48C8-5290-494F-9FCD-D7715163842C}">
      <dgm:prSet phldrT="[Text]"/>
      <dgm:spPr>
        <a:solidFill>
          <a:schemeClr val="accent3"/>
        </a:solidFill>
      </dgm:spPr>
      <dgm:t>
        <a:bodyPr/>
        <a:lstStyle/>
        <a:p>
          <a:r>
            <a:rPr lang="en-US" dirty="0"/>
            <a:t>Maui.</a:t>
          </a:r>
        </a:p>
        <a:p>
          <a:r>
            <a:rPr lang="en-US" dirty="0" err="1"/>
            <a:t>ButtonRenderer</a:t>
          </a:r>
          <a:r>
            <a:rPr lang="en-US" dirty="0"/>
            <a:t>.</a:t>
          </a:r>
        </a:p>
        <a:p>
          <a:r>
            <a:rPr lang="en-US" dirty="0" err="1">
              <a:latin typeface="Segoe UI Light"/>
            </a:rPr>
            <a:t>MaciOS</a:t>
          </a:r>
          <a:endParaRPr lang="en-US" dirty="0"/>
        </a:p>
      </dgm:t>
    </dgm:pt>
    <dgm:pt modelId="{84CD2694-FD5A-4B19-A898-E4F2769A7EF1}" type="parTrans" cxnId="{1C5887A7-8710-4DF0-A062-684094B20F01}">
      <dgm:prSet/>
      <dgm:spPr/>
      <dgm:t>
        <a:bodyPr/>
        <a:lstStyle/>
        <a:p>
          <a:endParaRPr lang="en-US"/>
        </a:p>
      </dgm:t>
    </dgm:pt>
    <dgm:pt modelId="{7A79BFDE-01DD-4BDF-B95D-6DB6F1BAFD4D}" type="sibTrans" cxnId="{1C5887A7-8710-4DF0-A062-684094B20F01}">
      <dgm:prSet/>
      <dgm:spPr/>
      <dgm:t>
        <a:bodyPr/>
        <a:lstStyle/>
        <a:p>
          <a:endParaRPr lang="en-US"/>
        </a:p>
      </dgm:t>
    </dgm:pt>
    <dgm:pt modelId="{BF3E633D-F53E-4228-BDA3-618A51673914}">
      <dgm:prSet phldrT="[Text]"/>
      <dgm:spPr/>
      <dgm:t>
        <a:bodyPr/>
        <a:lstStyle/>
        <a:p>
          <a:pPr rtl="0"/>
          <a:r>
            <a:rPr lang="en-US"/>
            <a:t>UIKit.UIButton or</a:t>
          </a:r>
          <a:br>
            <a:rPr lang="en-US">
              <a:latin typeface="Segoe UI Light"/>
            </a:rPr>
          </a:br>
          <a:r>
            <a:rPr lang="en-US"/>
            <a:t> AppKit.NSButton</a:t>
          </a:r>
          <a:endParaRPr lang="en-US">
            <a:latin typeface="Segoe UI Light"/>
          </a:endParaRPr>
        </a:p>
      </dgm:t>
    </dgm:pt>
    <dgm:pt modelId="{1E1622E5-1353-4E20-835D-B5630888E6E2}" type="parTrans" cxnId="{C6B74738-CB69-4F5F-9743-FCAA5A4040F2}">
      <dgm:prSet/>
      <dgm:spPr/>
      <dgm:t>
        <a:bodyPr/>
        <a:lstStyle/>
        <a:p>
          <a:endParaRPr lang="en-US"/>
        </a:p>
      </dgm:t>
    </dgm:pt>
    <dgm:pt modelId="{44B188DE-9399-4F13-9BC2-ABDAE140F54A}" type="sibTrans" cxnId="{C6B74738-CB69-4F5F-9743-FCAA5A4040F2}">
      <dgm:prSet/>
      <dgm:spPr/>
      <dgm:t>
        <a:bodyPr/>
        <a:lstStyle/>
        <a:p>
          <a:endParaRPr lang="en-US"/>
        </a:p>
      </dgm:t>
    </dgm:pt>
    <dgm:pt modelId="{996B8F46-B711-4C8E-8F0D-34D0A9613624}">
      <dgm:prSet phldrT="[Text]"/>
      <dgm:spPr>
        <a:solidFill>
          <a:schemeClr val="accent3"/>
        </a:solidFill>
      </dgm:spPr>
      <dgm:t>
        <a:bodyPr/>
        <a:lstStyle/>
        <a:p>
          <a:r>
            <a:rPr lang="en-US" dirty="0"/>
            <a:t>Maui.</a:t>
          </a:r>
        </a:p>
        <a:p>
          <a:r>
            <a:rPr lang="en-US" dirty="0" err="1"/>
            <a:t>ButtonRenderer</a:t>
          </a:r>
          <a:r>
            <a:rPr lang="en-US" dirty="0"/>
            <a:t>.</a:t>
          </a:r>
        </a:p>
        <a:p>
          <a:r>
            <a:rPr lang="en-US" dirty="0"/>
            <a:t>Android</a:t>
          </a:r>
        </a:p>
      </dgm:t>
    </dgm:pt>
    <dgm:pt modelId="{82A9F40A-21FE-4A9D-838F-DBD2CAE17CA7}" type="parTrans" cxnId="{A2743BBD-2859-401C-BBB4-7C4F8A308BEA}">
      <dgm:prSet/>
      <dgm:spPr/>
      <dgm:t>
        <a:bodyPr/>
        <a:lstStyle/>
        <a:p>
          <a:endParaRPr lang="en-US"/>
        </a:p>
      </dgm:t>
    </dgm:pt>
    <dgm:pt modelId="{299974E9-E001-41A7-BE22-3BD51F72894C}" type="sibTrans" cxnId="{A2743BBD-2859-401C-BBB4-7C4F8A308BEA}">
      <dgm:prSet/>
      <dgm:spPr/>
      <dgm:t>
        <a:bodyPr/>
        <a:lstStyle/>
        <a:p>
          <a:endParaRPr lang="en-US"/>
        </a:p>
      </dgm:t>
    </dgm:pt>
    <dgm:pt modelId="{81297EEE-0758-4CDC-8375-B3D109BEA21A}">
      <dgm:prSet phldrT="[Text]"/>
      <dgm:spPr>
        <a:solidFill>
          <a:schemeClr val="accent3"/>
        </a:solidFill>
      </dgm:spPr>
      <dgm:t>
        <a:bodyPr/>
        <a:lstStyle/>
        <a:p>
          <a:r>
            <a:rPr lang="en-US" dirty="0"/>
            <a:t>Maui.</a:t>
          </a:r>
        </a:p>
        <a:p>
          <a:r>
            <a:rPr lang="en-US" dirty="0" err="1"/>
            <a:t>ButtonRenderer</a:t>
          </a:r>
          <a:r>
            <a:rPr lang="en-US" dirty="0"/>
            <a:t>.</a:t>
          </a:r>
        </a:p>
        <a:p>
          <a:r>
            <a:rPr lang="en-US" dirty="0"/>
            <a:t>UWP</a:t>
          </a:r>
        </a:p>
      </dgm:t>
    </dgm:pt>
    <dgm:pt modelId="{C6799D34-2BC1-4DC4-A059-8D0BC4A70814}" type="parTrans" cxnId="{B431A1F1-5D76-450E-B53E-398E35DD89F3}">
      <dgm:prSet/>
      <dgm:spPr/>
      <dgm:t>
        <a:bodyPr/>
        <a:lstStyle/>
        <a:p>
          <a:endParaRPr lang="en-US"/>
        </a:p>
      </dgm:t>
    </dgm:pt>
    <dgm:pt modelId="{D05A8ED0-DDDC-4B07-B59D-E9498F67CA74}" type="sibTrans" cxnId="{B431A1F1-5D76-450E-B53E-398E35DD89F3}">
      <dgm:prSet/>
      <dgm:spPr/>
      <dgm:t>
        <a:bodyPr/>
        <a:lstStyle/>
        <a:p>
          <a:endParaRPr lang="en-US"/>
        </a:p>
      </dgm:t>
    </dgm:pt>
    <dgm:pt modelId="{A5DC02BB-2866-47D5-AE37-EC4113D29D5A}">
      <dgm:prSet phldrT="[Text]"/>
      <dgm:spPr/>
      <dgm:t>
        <a:bodyPr/>
        <a:lstStyle/>
        <a:p>
          <a:r>
            <a:rPr lang="en-US" b="0" i="0" err="1"/>
            <a:t>AndroidX.AppCompat.Widget</a:t>
          </a:r>
          <a:r>
            <a:rPr lang="en-US" b="0" i="0"/>
            <a:t>.</a:t>
          </a:r>
        </a:p>
        <a:p>
          <a:r>
            <a:rPr lang="en-US" err="1"/>
            <a:t>AppCompatButton</a:t>
          </a:r>
          <a:endParaRPr lang="en-US"/>
        </a:p>
      </dgm:t>
    </dgm:pt>
    <dgm:pt modelId="{A18AEB1F-2F2B-4FE5-A3E4-852A70D0DAA6}" type="parTrans" cxnId="{45F2D8E9-E083-4ABD-9479-39939F91ACB9}">
      <dgm:prSet/>
      <dgm:spPr/>
      <dgm:t>
        <a:bodyPr/>
        <a:lstStyle/>
        <a:p>
          <a:endParaRPr lang="en-US"/>
        </a:p>
      </dgm:t>
    </dgm:pt>
    <dgm:pt modelId="{00B6F151-3810-47C0-98C4-7746D2C2D28D}" type="sibTrans" cxnId="{45F2D8E9-E083-4ABD-9479-39939F91ACB9}">
      <dgm:prSet/>
      <dgm:spPr/>
      <dgm:t>
        <a:bodyPr/>
        <a:lstStyle/>
        <a:p>
          <a:endParaRPr lang="en-US"/>
        </a:p>
      </dgm:t>
    </dgm:pt>
    <dgm:pt modelId="{827C16AC-A69F-4FF8-8B52-E1380DBB0196}">
      <dgm:prSet phldrT="[Text]"/>
      <dgm:spPr/>
      <dgm:t>
        <a:bodyPr/>
        <a:lstStyle/>
        <a:p>
          <a:r>
            <a:rPr lang="en-US" b="0" i="0" dirty="0" err="1"/>
            <a:t>Windows.UI.Xaml.Controls</a:t>
          </a:r>
          <a:r>
            <a:rPr lang="en-US" b="0" i="0" dirty="0"/>
            <a:t>.</a:t>
          </a:r>
        </a:p>
        <a:p>
          <a:r>
            <a:rPr lang="en-US" b="0" i="0" dirty="0"/>
            <a:t>Button</a:t>
          </a:r>
          <a:endParaRPr lang="en-US" dirty="0"/>
        </a:p>
      </dgm:t>
    </dgm:pt>
    <dgm:pt modelId="{5C48ECCD-74B6-414B-9CA0-C85F28F8EAA8}" type="parTrans" cxnId="{60698232-924A-4EE5-8668-10E54CE9F4B0}">
      <dgm:prSet/>
      <dgm:spPr/>
      <dgm:t>
        <a:bodyPr/>
        <a:lstStyle/>
        <a:p>
          <a:endParaRPr lang="en-US"/>
        </a:p>
      </dgm:t>
    </dgm:pt>
    <dgm:pt modelId="{D0419A3C-09A5-45F1-AFB4-30998C681F87}" type="sibTrans" cxnId="{60698232-924A-4EE5-8668-10E54CE9F4B0}">
      <dgm:prSet/>
      <dgm:spPr/>
      <dgm:t>
        <a:bodyPr/>
        <a:lstStyle/>
        <a:p>
          <a:endParaRPr lang="en-US"/>
        </a:p>
      </dgm:t>
    </dgm:pt>
    <dgm:pt modelId="{94E2D435-3D23-4489-96E6-F9D1E63F4744}">
      <dgm:prSet phldrT="[Text]"/>
      <dgm:spPr/>
      <dgm:t>
        <a:bodyPr/>
        <a:lstStyle/>
        <a:p>
          <a:r>
            <a:rPr lang="en-US" err="1"/>
            <a:t>Maui.IView</a:t>
          </a:r>
          <a:endParaRPr lang="en-US"/>
        </a:p>
      </dgm:t>
    </dgm:pt>
    <dgm:pt modelId="{5C2DF8F8-4558-4038-AC47-DDCC767615F1}" type="parTrans" cxnId="{62616E0A-CEE8-4793-A886-BDE5766F9764}">
      <dgm:prSet/>
      <dgm:spPr/>
      <dgm:t>
        <a:bodyPr/>
        <a:lstStyle/>
        <a:p>
          <a:endParaRPr lang="en-US"/>
        </a:p>
      </dgm:t>
    </dgm:pt>
    <dgm:pt modelId="{A069582A-CBD7-404F-A630-97C52B1AE1FA}" type="sibTrans" cxnId="{62616E0A-CEE8-4793-A886-BDE5766F9764}">
      <dgm:prSet/>
      <dgm:spPr/>
      <dgm:t>
        <a:bodyPr/>
        <a:lstStyle/>
        <a:p>
          <a:endParaRPr lang="en-US"/>
        </a:p>
      </dgm:t>
    </dgm:pt>
    <dgm:pt modelId="{3ED38D52-E2A9-4839-B0AB-56553005B0CC}" type="pres">
      <dgm:prSet presAssocID="{E4ABB2E9-64A4-4C9A-ABFE-2F7C34A0EF14}" presName="Name0" presStyleCnt="0">
        <dgm:presLayoutVars>
          <dgm:chPref val="1"/>
          <dgm:dir/>
          <dgm:animOne val="branch"/>
          <dgm:animLvl val="lvl"/>
          <dgm:resizeHandles/>
        </dgm:presLayoutVars>
      </dgm:prSet>
      <dgm:spPr/>
    </dgm:pt>
    <dgm:pt modelId="{906E04FD-2AC2-4610-ABCA-CF31D01843B6}" type="pres">
      <dgm:prSet presAssocID="{94E2D435-3D23-4489-96E6-F9D1E63F4744}" presName="vertOne" presStyleCnt="0"/>
      <dgm:spPr/>
    </dgm:pt>
    <dgm:pt modelId="{A3DBC8F0-4265-4FDE-8161-965CC9AA1DCB}" type="pres">
      <dgm:prSet presAssocID="{94E2D435-3D23-4489-96E6-F9D1E63F4744}" presName="txOne" presStyleLbl="node0" presStyleIdx="0" presStyleCnt="1">
        <dgm:presLayoutVars>
          <dgm:chPref val="3"/>
        </dgm:presLayoutVars>
      </dgm:prSet>
      <dgm:spPr/>
    </dgm:pt>
    <dgm:pt modelId="{E5F1588E-2323-469F-AD3F-7027C32C06EF}" type="pres">
      <dgm:prSet presAssocID="{94E2D435-3D23-4489-96E6-F9D1E63F4744}" presName="parTransOne" presStyleCnt="0"/>
      <dgm:spPr/>
    </dgm:pt>
    <dgm:pt modelId="{E35FE223-B629-4781-89C3-5CE2FC0D3961}" type="pres">
      <dgm:prSet presAssocID="{94E2D435-3D23-4489-96E6-F9D1E63F4744}" presName="horzOne" presStyleCnt="0"/>
      <dgm:spPr/>
    </dgm:pt>
    <dgm:pt modelId="{5778D530-4312-4577-8B37-C8BD76F1D110}" type="pres">
      <dgm:prSet presAssocID="{EB5DC68E-9799-4A60-8F5D-94CFF8AC9C5A}" presName="vertTwo" presStyleCnt="0"/>
      <dgm:spPr/>
    </dgm:pt>
    <dgm:pt modelId="{23FEF333-F9B6-4590-A700-A6508FF9C538}" type="pres">
      <dgm:prSet presAssocID="{EB5DC68E-9799-4A60-8F5D-94CFF8AC9C5A}" presName="txTwo" presStyleLbl="node2" presStyleIdx="0" presStyleCnt="1">
        <dgm:presLayoutVars>
          <dgm:chPref val="3"/>
        </dgm:presLayoutVars>
      </dgm:prSet>
      <dgm:spPr/>
    </dgm:pt>
    <dgm:pt modelId="{270A09BD-5166-4E4F-915F-D73B9B30AA36}" type="pres">
      <dgm:prSet presAssocID="{EB5DC68E-9799-4A60-8F5D-94CFF8AC9C5A}" presName="parTransTwo" presStyleCnt="0"/>
      <dgm:spPr/>
    </dgm:pt>
    <dgm:pt modelId="{774A97D5-6E7F-485F-8E10-9F1BF42E03BC}" type="pres">
      <dgm:prSet presAssocID="{EB5DC68E-9799-4A60-8F5D-94CFF8AC9C5A}" presName="horzTwo" presStyleCnt="0"/>
      <dgm:spPr/>
    </dgm:pt>
    <dgm:pt modelId="{A0CC7BB1-EDE0-4051-A133-D7A7BBDD14B3}" type="pres">
      <dgm:prSet presAssocID="{63FC48C8-5290-494F-9FCD-D7715163842C}" presName="vertThree" presStyleCnt="0"/>
      <dgm:spPr/>
    </dgm:pt>
    <dgm:pt modelId="{824B396D-C999-4841-9F2E-6FCD32EB7A97}" type="pres">
      <dgm:prSet presAssocID="{63FC48C8-5290-494F-9FCD-D7715163842C}" presName="txThree" presStyleLbl="node3" presStyleIdx="0" presStyleCnt="3" custLinFactNeighborX="-17" custLinFactNeighborY="-520">
        <dgm:presLayoutVars>
          <dgm:chPref val="3"/>
        </dgm:presLayoutVars>
      </dgm:prSet>
      <dgm:spPr/>
    </dgm:pt>
    <dgm:pt modelId="{03E7C3C2-D4CF-4CA1-BD7A-1A82841032BE}" type="pres">
      <dgm:prSet presAssocID="{63FC48C8-5290-494F-9FCD-D7715163842C}" presName="parTransThree" presStyleCnt="0"/>
      <dgm:spPr/>
    </dgm:pt>
    <dgm:pt modelId="{CE1D9424-B788-4A88-8A7B-2BB3CC663964}" type="pres">
      <dgm:prSet presAssocID="{63FC48C8-5290-494F-9FCD-D7715163842C}" presName="horzThree" presStyleCnt="0"/>
      <dgm:spPr/>
    </dgm:pt>
    <dgm:pt modelId="{F3D3C4CF-A456-43F9-A84B-6A723E5BBA1F}" type="pres">
      <dgm:prSet presAssocID="{BF3E633D-F53E-4228-BDA3-618A51673914}" presName="vertFour" presStyleCnt="0">
        <dgm:presLayoutVars>
          <dgm:chPref val="3"/>
        </dgm:presLayoutVars>
      </dgm:prSet>
      <dgm:spPr/>
    </dgm:pt>
    <dgm:pt modelId="{254468DF-DFF8-432A-8D9A-72CD31790B98}" type="pres">
      <dgm:prSet presAssocID="{BF3E633D-F53E-4228-BDA3-618A51673914}" presName="txFour" presStyleLbl="node4" presStyleIdx="0" presStyleCnt="3">
        <dgm:presLayoutVars>
          <dgm:chPref val="3"/>
        </dgm:presLayoutVars>
      </dgm:prSet>
      <dgm:spPr/>
    </dgm:pt>
    <dgm:pt modelId="{BD59E064-0EAF-47EF-BD35-9C3BA557C3ED}" type="pres">
      <dgm:prSet presAssocID="{BF3E633D-F53E-4228-BDA3-618A51673914}" presName="horzFour" presStyleCnt="0"/>
      <dgm:spPr/>
    </dgm:pt>
    <dgm:pt modelId="{F9D00DE4-40CB-4212-AB28-338216834372}" type="pres">
      <dgm:prSet presAssocID="{7A79BFDE-01DD-4BDF-B95D-6DB6F1BAFD4D}" presName="sibSpaceThree" presStyleCnt="0"/>
      <dgm:spPr/>
    </dgm:pt>
    <dgm:pt modelId="{39DAC376-8275-431B-83C0-402740C18CE2}" type="pres">
      <dgm:prSet presAssocID="{996B8F46-B711-4C8E-8F0D-34D0A9613624}" presName="vertThree" presStyleCnt="0"/>
      <dgm:spPr/>
    </dgm:pt>
    <dgm:pt modelId="{73CEF99B-6779-4EFE-B3AD-2694C75C320C}" type="pres">
      <dgm:prSet presAssocID="{996B8F46-B711-4C8E-8F0D-34D0A9613624}" presName="txThree" presStyleLbl="node3" presStyleIdx="1" presStyleCnt="3" custLinFactNeighborX="-145" custLinFactNeighborY="-520">
        <dgm:presLayoutVars>
          <dgm:chPref val="3"/>
        </dgm:presLayoutVars>
      </dgm:prSet>
      <dgm:spPr/>
    </dgm:pt>
    <dgm:pt modelId="{04516568-8D9B-48AD-B9D5-72A82EBF37BA}" type="pres">
      <dgm:prSet presAssocID="{996B8F46-B711-4C8E-8F0D-34D0A9613624}" presName="parTransThree" presStyleCnt="0"/>
      <dgm:spPr/>
    </dgm:pt>
    <dgm:pt modelId="{EBA885EF-D1D8-4DD4-BE01-988323A7F4B5}" type="pres">
      <dgm:prSet presAssocID="{996B8F46-B711-4C8E-8F0D-34D0A9613624}" presName="horzThree" presStyleCnt="0"/>
      <dgm:spPr/>
    </dgm:pt>
    <dgm:pt modelId="{89787C6C-4181-4560-8AFB-577EC57661C0}" type="pres">
      <dgm:prSet presAssocID="{A5DC02BB-2866-47D5-AE37-EC4113D29D5A}" presName="vertFour" presStyleCnt="0">
        <dgm:presLayoutVars>
          <dgm:chPref val="3"/>
        </dgm:presLayoutVars>
      </dgm:prSet>
      <dgm:spPr/>
    </dgm:pt>
    <dgm:pt modelId="{9E1B310E-4134-4946-A37B-49F3E3B8CE89}" type="pres">
      <dgm:prSet presAssocID="{A5DC02BB-2866-47D5-AE37-EC4113D29D5A}" presName="txFour" presStyleLbl="node4" presStyleIdx="1" presStyleCnt="3">
        <dgm:presLayoutVars>
          <dgm:chPref val="3"/>
        </dgm:presLayoutVars>
      </dgm:prSet>
      <dgm:spPr/>
    </dgm:pt>
    <dgm:pt modelId="{1BF6EB33-BBE3-4FF3-BC85-F0F4020E6A7F}" type="pres">
      <dgm:prSet presAssocID="{A5DC02BB-2866-47D5-AE37-EC4113D29D5A}" presName="horzFour" presStyleCnt="0"/>
      <dgm:spPr/>
    </dgm:pt>
    <dgm:pt modelId="{74585C25-5FF9-438A-958E-564E80C868E4}" type="pres">
      <dgm:prSet presAssocID="{299974E9-E001-41A7-BE22-3BD51F72894C}" presName="sibSpaceThree" presStyleCnt="0"/>
      <dgm:spPr/>
    </dgm:pt>
    <dgm:pt modelId="{0BD05FD7-0F1A-42C7-9ADE-5C54035F2919}" type="pres">
      <dgm:prSet presAssocID="{81297EEE-0758-4CDC-8375-B3D109BEA21A}" presName="vertThree" presStyleCnt="0"/>
      <dgm:spPr/>
    </dgm:pt>
    <dgm:pt modelId="{E005E10C-6202-417E-AE88-6F831FC9B218}" type="pres">
      <dgm:prSet presAssocID="{81297EEE-0758-4CDC-8375-B3D109BEA21A}" presName="txThree" presStyleLbl="node3" presStyleIdx="2" presStyleCnt="3" custLinFactNeighborX="-145" custLinFactNeighborY="-520">
        <dgm:presLayoutVars>
          <dgm:chPref val="3"/>
        </dgm:presLayoutVars>
      </dgm:prSet>
      <dgm:spPr/>
    </dgm:pt>
    <dgm:pt modelId="{B980C40F-C360-45AE-B16C-7EB971BC455E}" type="pres">
      <dgm:prSet presAssocID="{81297EEE-0758-4CDC-8375-B3D109BEA21A}" presName="parTransThree" presStyleCnt="0"/>
      <dgm:spPr/>
    </dgm:pt>
    <dgm:pt modelId="{D2A290A5-7BD3-4F58-9527-AC4F615812CE}" type="pres">
      <dgm:prSet presAssocID="{81297EEE-0758-4CDC-8375-B3D109BEA21A}" presName="horzThree" presStyleCnt="0"/>
      <dgm:spPr/>
    </dgm:pt>
    <dgm:pt modelId="{4C503DE8-4E82-416E-9F4A-38E7F5245639}" type="pres">
      <dgm:prSet presAssocID="{827C16AC-A69F-4FF8-8B52-E1380DBB0196}" presName="vertFour" presStyleCnt="0">
        <dgm:presLayoutVars>
          <dgm:chPref val="3"/>
        </dgm:presLayoutVars>
      </dgm:prSet>
      <dgm:spPr/>
    </dgm:pt>
    <dgm:pt modelId="{C94DA538-BC64-4B7B-B0EE-47CF433643F1}" type="pres">
      <dgm:prSet presAssocID="{827C16AC-A69F-4FF8-8B52-E1380DBB0196}" presName="txFour" presStyleLbl="node4" presStyleIdx="2" presStyleCnt="3">
        <dgm:presLayoutVars>
          <dgm:chPref val="3"/>
        </dgm:presLayoutVars>
      </dgm:prSet>
      <dgm:spPr/>
    </dgm:pt>
    <dgm:pt modelId="{CA9F121A-DAAB-4465-9277-7C9145A8BB56}" type="pres">
      <dgm:prSet presAssocID="{827C16AC-A69F-4FF8-8B52-E1380DBB0196}" presName="horzFour" presStyleCnt="0"/>
      <dgm:spPr/>
    </dgm:pt>
  </dgm:ptLst>
  <dgm:cxnLst>
    <dgm:cxn modelId="{8B308F04-669D-442E-B4FE-E4C37CFAF4DD}" type="presOf" srcId="{BF3E633D-F53E-4228-BDA3-618A51673914}" destId="{254468DF-DFF8-432A-8D9A-72CD31790B98}" srcOrd="0" destOrd="0" presId="urn:microsoft.com/office/officeart/2005/8/layout/hierarchy4"/>
    <dgm:cxn modelId="{62616E0A-CEE8-4793-A886-BDE5766F9764}" srcId="{E4ABB2E9-64A4-4C9A-ABFE-2F7C34A0EF14}" destId="{94E2D435-3D23-4489-96E6-F9D1E63F4744}" srcOrd="0" destOrd="0" parTransId="{5C2DF8F8-4558-4038-AC47-DDCC767615F1}" sibTransId="{A069582A-CBD7-404F-A630-97C52B1AE1FA}"/>
    <dgm:cxn modelId="{60698232-924A-4EE5-8668-10E54CE9F4B0}" srcId="{81297EEE-0758-4CDC-8375-B3D109BEA21A}" destId="{827C16AC-A69F-4FF8-8B52-E1380DBB0196}" srcOrd="0" destOrd="0" parTransId="{5C48ECCD-74B6-414B-9CA0-C85F28F8EAA8}" sibTransId="{D0419A3C-09A5-45F1-AFB4-30998C681F87}"/>
    <dgm:cxn modelId="{C6B74738-CB69-4F5F-9743-FCAA5A4040F2}" srcId="{63FC48C8-5290-494F-9FCD-D7715163842C}" destId="{BF3E633D-F53E-4228-BDA3-618A51673914}" srcOrd="0" destOrd="0" parTransId="{1E1622E5-1353-4E20-835D-B5630888E6E2}" sibTransId="{44B188DE-9399-4F13-9BC2-ABDAE140F54A}"/>
    <dgm:cxn modelId="{27AA9E47-FB4E-485D-B9E7-7CD55D80987A}" type="presOf" srcId="{996B8F46-B711-4C8E-8F0D-34D0A9613624}" destId="{73CEF99B-6779-4EFE-B3AD-2694C75C320C}" srcOrd="0" destOrd="0" presId="urn:microsoft.com/office/officeart/2005/8/layout/hierarchy4"/>
    <dgm:cxn modelId="{ADCCA76B-44BA-4D78-9144-45D59F631AF5}" type="presOf" srcId="{E4ABB2E9-64A4-4C9A-ABFE-2F7C34A0EF14}" destId="{3ED38D52-E2A9-4839-B0AB-56553005B0CC}" srcOrd="0" destOrd="0" presId="urn:microsoft.com/office/officeart/2005/8/layout/hierarchy4"/>
    <dgm:cxn modelId="{AC843C81-85CC-4F91-ACBC-E839EE3FF841}" srcId="{94E2D435-3D23-4489-96E6-F9D1E63F4744}" destId="{EB5DC68E-9799-4A60-8F5D-94CFF8AC9C5A}" srcOrd="0" destOrd="0" parTransId="{64986A25-7F07-4CC1-9BC2-25C408F6DF4C}" sibTransId="{87BE327B-ACCB-41A6-B755-40729D1EEAAB}"/>
    <dgm:cxn modelId="{D9DD9486-C798-408F-9FBA-BCA07E9F2A4F}" type="presOf" srcId="{63FC48C8-5290-494F-9FCD-D7715163842C}" destId="{824B396D-C999-4841-9F2E-6FCD32EB7A97}" srcOrd="0" destOrd="0" presId="urn:microsoft.com/office/officeart/2005/8/layout/hierarchy4"/>
    <dgm:cxn modelId="{52554994-74C3-4924-A33A-A15D002585ED}" type="presOf" srcId="{A5DC02BB-2866-47D5-AE37-EC4113D29D5A}" destId="{9E1B310E-4134-4946-A37B-49F3E3B8CE89}" srcOrd="0" destOrd="0" presId="urn:microsoft.com/office/officeart/2005/8/layout/hierarchy4"/>
    <dgm:cxn modelId="{D2EB029D-EEFC-40D0-815F-38F3CA0B36E5}" type="presOf" srcId="{81297EEE-0758-4CDC-8375-B3D109BEA21A}" destId="{E005E10C-6202-417E-AE88-6F831FC9B218}" srcOrd="0" destOrd="0" presId="urn:microsoft.com/office/officeart/2005/8/layout/hierarchy4"/>
    <dgm:cxn modelId="{1C5887A7-8710-4DF0-A062-684094B20F01}" srcId="{EB5DC68E-9799-4A60-8F5D-94CFF8AC9C5A}" destId="{63FC48C8-5290-494F-9FCD-D7715163842C}" srcOrd="0" destOrd="0" parTransId="{84CD2694-FD5A-4B19-A898-E4F2769A7EF1}" sibTransId="{7A79BFDE-01DD-4BDF-B95D-6DB6F1BAFD4D}"/>
    <dgm:cxn modelId="{A2743BBD-2859-401C-BBB4-7C4F8A308BEA}" srcId="{EB5DC68E-9799-4A60-8F5D-94CFF8AC9C5A}" destId="{996B8F46-B711-4C8E-8F0D-34D0A9613624}" srcOrd="1" destOrd="0" parTransId="{82A9F40A-21FE-4A9D-838F-DBD2CAE17CA7}" sibTransId="{299974E9-E001-41A7-BE22-3BD51F72894C}"/>
    <dgm:cxn modelId="{E8D3E8E7-8313-40DE-AADC-929D2EA86C87}" type="presOf" srcId="{827C16AC-A69F-4FF8-8B52-E1380DBB0196}" destId="{C94DA538-BC64-4B7B-B0EE-47CF433643F1}" srcOrd="0" destOrd="0" presId="urn:microsoft.com/office/officeart/2005/8/layout/hierarchy4"/>
    <dgm:cxn modelId="{251969E9-B9D5-4D42-8C87-0044BA678CC6}" type="presOf" srcId="{94E2D435-3D23-4489-96E6-F9D1E63F4744}" destId="{A3DBC8F0-4265-4FDE-8161-965CC9AA1DCB}" srcOrd="0" destOrd="0" presId="urn:microsoft.com/office/officeart/2005/8/layout/hierarchy4"/>
    <dgm:cxn modelId="{45F2D8E9-E083-4ABD-9479-39939F91ACB9}" srcId="{996B8F46-B711-4C8E-8F0D-34D0A9613624}" destId="{A5DC02BB-2866-47D5-AE37-EC4113D29D5A}" srcOrd="0" destOrd="0" parTransId="{A18AEB1F-2F2B-4FE5-A3E4-852A70D0DAA6}" sibTransId="{00B6F151-3810-47C0-98C4-7746D2C2D28D}"/>
    <dgm:cxn modelId="{5635BDEE-D385-4B83-99C0-14EB78959DE5}" type="presOf" srcId="{EB5DC68E-9799-4A60-8F5D-94CFF8AC9C5A}" destId="{23FEF333-F9B6-4590-A700-A6508FF9C538}" srcOrd="0" destOrd="0" presId="urn:microsoft.com/office/officeart/2005/8/layout/hierarchy4"/>
    <dgm:cxn modelId="{B431A1F1-5D76-450E-B53E-398E35DD89F3}" srcId="{EB5DC68E-9799-4A60-8F5D-94CFF8AC9C5A}" destId="{81297EEE-0758-4CDC-8375-B3D109BEA21A}" srcOrd="2" destOrd="0" parTransId="{C6799D34-2BC1-4DC4-A059-8D0BC4A70814}" sibTransId="{D05A8ED0-DDDC-4B07-B59D-E9498F67CA74}"/>
    <dgm:cxn modelId="{B238FF12-C031-4EBB-B6B4-3009794EA667}" type="presParOf" srcId="{3ED38D52-E2A9-4839-B0AB-56553005B0CC}" destId="{906E04FD-2AC2-4610-ABCA-CF31D01843B6}" srcOrd="0" destOrd="0" presId="urn:microsoft.com/office/officeart/2005/8/layout/hierarchy4"/>
    <dgm:cxn modelId="{D36E3C04-362C-4F9A-A1F2-5E1C9C634991}" type="presParOf" srcId="{906E04FD-2AC2-4610-ABCA-CF31D01843B6}" destId="{A3DBC8F0-4265-4FDE-8161-965CC9AA1DCB}" srcOrd="0" destOrd="0" presId="urn:microsoft.com/office/officeart/2005/8/layout/hierarchy4"/>
    <dgm:cxn modelId="{E696A83A-DD53-4710-9DE3-D703598F24E5}" type="presParOf" srcId="{906E04FD-2AC2-4610-ABCA-CF31D01843B6}" destId="{E5F1588E-2323-469F-AD3F-7027C32C06EF}" srcOrd="1" destOrd="0" presId="urn:microsoft.com/office/officeart/2005/8/layout/hierarchy4"/>
    <dgm:cxn modelId="{8E4B0912-F831-49BE-B5E5-B14D0B7ED75E}" type="presParOf" srcId="{906E04FD-2AC2-4610-ABCA-CF31D01843B6}" destId="{E35FE223-B629-4781-89C3-5CE2FC0D3961}" srcOrd="2" destOrd="0" presId="urn:microsoft.com/office/officeart/2005/8/layout/hierarchy4"/>
    <dgm:cxn modelId="{5053115D-74DA-4E52-B072-F2C339F0EC83}" type="presParOf" srcId="{E35FE223-B629-4781-89C3-5CE2FC0D3961}" destId="{5778D530-4312-4577-8B37-C8BD76F1D110}" srcOrd="0" destOrd="0" presId="urn:microsoft.com/office/officeart/2005/8/layout/hierarchy4"/>
    <dgm:cxn modelId="{D13BBF97-1F8F-40F7-BEE3-2752663AB213}" type="presParOf" srcId="{5778D530-4312-4577-8B37-C8BD76F1D110}" destId="{23FEF333-F9B6-4590-A700-A6508FF9C538}" srcOrd="0" destOrd="0" presId="urn:microsoft.com/office/officeart/2005/8/layout/hierarchy4"/>
    <dgm:cxn modelId="{EFAE65A4-17A7-4A8B-BC84-3D04F71B8AD9}" type="presParOf" srcId="{5778D530-4312-4577-8B37-C8BD76F1D110}" destId="{270A09BD-5166-4E4F-915F-D73B9B30AA36}" srcOrd="1" destOrd="0" presId="urn:microsoft.com/office/officeart/2005/8/layout/hierarchy4"/>
    <dgm:cxn modelId="{82740144-B579-4D76-820F-BCE17761EA2D}" type="presParOf" srcId="{5778D530-4312-4577-8B37-C8BD76F1D110}" destId="{774A97D5-6E7F-485F-8E10-9F1BF42E03BC}" srcOrd="2" destOrd="0" presId="urn:microsoft.com/office/officeart/2005/8/layout/hierarchy4"/>
    <dgm:cxn modelId="{C4880FBB-D731-42F6-A70A-0270C128717F}" type="presParOf" srcId="{774A97D5-6E7F-485F-8E10-9F1BF42E03BC}" destId="{A0CC7BB1-EDE0-4051-A133-D7A7BBDD14B3}" srcOrd="0" destOrd="0" presId="urn:microsoft.com/office/officeart/2005/8/layout/hierarchy4"/>
    <dgm:cxn modelId="{846B6546-6E5A-4903-A1F8-7026A3317367}" type="presParOf" srcId="{A0CC7BB1-EDE0-4051-A133-D7A7BBDD14B3}" destId="{824B396D-C999-4841-9F2E-6FCD32EB7A97}" srcOrd="0" destOrd="0" presId="urn:microsoft.com/office/officeart/2005/8/layout/hierarchy4"/>
    <dgm:cxn modelId="{D450D8F1-9C9D-4D12-A23C-A08F724F236E}" type="presParOf" srcId="{A0CC7BB1-EDE0-4051-A133-D7A7BBDD14B3}" destId="{03E7C3C2-D4CF-4CA1-BD7A-1A82841032BE}" srcOrd="1" destOrd="0" presId="urn:microsoft.com/office/officeart/2005/8/layout/hierarchy4"/>
    <dgm:cxn modelId="{A60DA181-07E1-41CE-BCAC-99189B895E2D}" type="presParOf" srcId="{A0CC7BB1-EDE0-4051-A133-D7A7BBDD14B3}" destId="{CE1D9424-B788-4A88-8A7B-2BB3CC663964}" srcOrd="2" destOrd="0" presId="urn:microsoft.com/office/officeart/2005/8/layout/hierarchy4"/>
    <dgm:cxn modelId="{B4C0F916-C292-4D3B-B7A4-A32A7ABF7991}" type="presParOf" srcId="{CE1D9424-B788-4A88-8A7B-2BB3CC663964}" destId="{F3D3C4CF-A456-43F9-A84B-6A723E5BBA1F}" srcOrd="0" destOrd="0" presId="urn:microsoft.com/office/officeart/2005/8/layout/hierarchy4"/>
    <dgm:cxn modelId="{E6DBF837-1517-4A7D-A391-BD2AC0E11780}" type="presParOf" srcId="{F3D3C4CF-A456-43F9-A84B-6A723E5BBA1F}" destId="{254468DF-DFF8-432A-8D9A-72CD31790B98}" srcOrd="0" destOrd="0" presId="urn:microsoft.com/office/officeart/2005/8/layout/hierarchy4"/>
    <dgm:cxn modelId="{4A06C212-4EB0-4005-BBB4-AAC667098849}" type="presParOf" srcId="{F3D3C4CF-A456-43F9-A84B-6A723E5BBA1F}" destId="{BD59E064-0EAF-47EF-BD35-9C3BA557C3ED}" srcOrd="1" destOrd="0" presId="urn:microsoft.com/office/officeart/2005/8/layout/hierarchy4"/>
    <dgm:cxn modelId="{E2EE5E14-3DD9-4257-8143-319821A563D8}" type="presParOf" srcId="{774A97D5-6E7F-485F-8E10-9F1BF42E03BC}" destId="{F9D00DE4-40CB-4212-AB28-338216834372}" srcOrd="1" destOrd="0" presId="urn:microsoft.com/office/officeart/2005/8/layout/hierarchy4"/>
    <dgm:cxn modelId="{4DF4DD99-4F33-4A73-A508-204211A4EF24}" type="presParOf" srcId="{774A97D5-6E7F-485F-8E10-9F1BF42E03BC}" destId="{39DAC376-8275-431B-83C0-402740C18CE2}" srcOrd="2" destOrd="0" presId="urn:microsoft.com/office/officeart/2005/8/layout/hierarchy4"/>
    <dgm:cxn modelId="{CABF8459-7959-4F1D-8361-0E54837AC993}" type="presParOf" srcId="{39DAC376-8275-431B-83C0-402740C18CE2}" destId="{73CEF99B-6779-4EFE-B3AD-2694C75C320C}" srcOrd="0" destOrd="0" presId="urn:microsoft.com/office/officeart/2005/8/layout/hierarchy4"/>
    <dgm:cxn modelId="{85A26CDB-4189-44E8-94A3-28422528DB15}" type="presParOf" srcId="{39DAC376-8275-431B-83C0-402740C18CE2}" destId="{04516568-8D9B-48AD-B9D5-72A82EBF37BA}" srcOrd="1" destOrd="0" presId="urn:microsoft.com/office/officeart/2005/8/layout/hierarchy4"/>
    <dgm:cxn modelId="{C8E6DDF4-9C21-4D44-8A9B-F3176227E865}" type="presParOf" srcId="{39DAC376-8275-431B-83C0-402740C18CE2}" destId="{EBA885EF-D1D8-4DD4-BE01-988323A7F4B5}" srcOrd="2" destOrd="0" presId="urn:microsoft.com/office/officeart/2005/8/layout/hierarchy4"/>
    <dgm:cxn modelId="{ACD7CF91-B098-4680-87E8-951A2BA1BEB5}" type="presParOf" srcId="{EBA885EF-D1D8-4DD4-BE01-988323A7F4B5}" destId="{89787C6C-4181-4560-8AFB-577EC57661C0}" srcOrd="0" destOrd="0" presId="urn:microsoft.com/office/officeart/2005/8/layout/hierarchy4"/>
    <dgm:cxn modelId="{29443DCC-3231-4E52-AE0B-409630D64F60}" type="presParOf" srcId="{89787C6C-4181-4560-8AFB-577EC57661C0}" destId="{9E1B310E-4134-4946-A37B-49F3E3B8CE89}" srcOrd="0" destOrd="0" presId="urn:microsoft.com/office/officeart/2005/8/layout/hierarchy4"/>
    <dgm:cxn modelId="{EF019602-3C88-4BD0-A95A-307887D51D22}" type="presParOf" srcId="{89787C6C-4181-4560-8AFB-577EC57661C0}" destId="{1BF6EB33-BBE3-4FF3-BC85-F0F4020E6A7F}" srcOrd="1" destOrd="0" presId="urn:microsoft.com/office/officeart/2005/8/layout/hierarchy4"/>
    <dgm:cxn modelId="{505550D2-B4AE-4C39-9E76-14E25D310BA5}" type="presParOf" srcId="{774A97D5-6E7F-485F-8E10-9F1BF42E03BC}" destId="{74585C25-5FF9-438A-958E-564E80C868E4}" srcOrd="3" destOrd="0" presId="urn:microsoft.com/office/officeart/2005/8/layout/hierarchy4"/>
    <dgm:cxn modelId="{9A7DFA03-01D6-4EA5-AFF1-12504FFA0068}" type="presParOf" srcId="{774A97D5-6E7F-485F-8E10-9F1BF42E03BC}" destId="{0BD05FD7-0F1A-42C7-9ADE-5C54035F2919}" srcOrd="4" destOrd="0" presId="urn:microsoft.com/office/officeart/2005/8/layout/hierarchy4"/>
    <dgm:cxn modelId="{FBE40527-1EFB-4226-A59C-5DB5634F82BE}" type="presParOf" srcId="{0BD05FD7-0F1A-42C7-9ADE-5C54035F2919}" destId="{E005E10C-6202-417E-AE88-6F831FC9B218}" srcOrd="0" destOrd="0" presId="urn:microsoft.com/office/officeart/2005/8/layout/hierarchy4"/>
    <dgm:cxn modelId="{D481931C-DF9E-44DB-B9A3-D8A3DAA8E92F}" type="presParOf" srcId="{0BD05FD7-0F1A-42C7-9ADE-5C54035F2919}" destId="{B980C40F-C360-45AE-B16C-7EB971BC455E}" srcOrd="1" destOrd="0" presId="urn:microsoft.com/office/officeart/2005/8/layout/hierarchy4"/>
    <dgm:cxn modelId="{9D7E7981-5FC8-4AED-BB3C-6946B186D12E}" type="presParOf" srcId="{0BD05FD7-0F1A-42C7-9ADE-5C54035F2919}" destId="{D2A290A5-7BD3-4F58-9527-AC4F615812CE}" srcOrd="2" destOrd="0" presId="urn:microsoft.com/office/officeart/2005/8/layout/hierarchy4"/>
    <dgm:cxn modelId="{36952C2B-85AC-47F5-AD05-2676A2D33996}" type="presParOf" srcId="{D2A290A5-7BD3-4F58-9527-AC4F615812CE}" destId="{4C503DE8-4E82-416E-9F4A-38E7F5245639}" srcOrd="0" destOrd="0" presId="urn:microsoft.com/office/officeart/2005/8/layout/hierarchy4"/>
    <dgm:cxn modelId="{E7D7BB02-FDC7-40F7-9AD6-E7440CE34FCB}" type="presParOf" srcId="{4C503DE8-4E82-416E-9F4A-38E7F5245639}" destId="{C94DA538-BC64-4B7B-B0EE-47CF433643F1}" srcOrd="0" destOrd="0" presId="urn:microsoft.com/office/officeart/2005/8/layout/hierarchy4"/>
    <dgm:cxn modelId="{BEECAEF9-05B7-4C45-87A7-354BA357B4BB}" type="presParOf" srcId="{4C503DE8-4E82-416E-9F4A-38E7F5245639}" destId="{CA9F121A-DAAB-4465-9277-7C9145A8BB56}"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BC8F0-4265-4FDE-8161-965CC9AA1DCB}">
      <dsp:nvSpPr>
        <dsp:cNvPr id="0" name=""/>
        <dsp:cNvSpPr/>
      </dsp:nvSpPr>
      <dsp:spPr>
        <a:xfrm>
          <a:off x="228" y="583"/>
          <a:ext cx="4179908" cy="8975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err="1"/>
            <a:t>Forms.VisualElement</a:t>
          </a:r>
          <a:endParaRPr lang="en-US" sz="3000" kern="1200"/>
        </a:p>
      </dsp:txBody>
      <dsp:txXfrm>
        <a:off x="26515" y="26870"/>
        <a:ext cx="4127334" cy="844930"/>
      </dsp:txXfrm>
    </dsp:sp>
    <dsp:sp modelId="{23FEF333-F9B6-4590-A700-A6508FF9C538}">
      <dsp:nvSpPr>
        <dsp:cNvPr id="0" name=""/>
        <dsp:cNvSpPr/>
      </dsp:nvSpPr>
      <dsp:spPr>
        <a:xfrm>
          <a:off x="228" y="953983"/>
          <a:ext cx="4179908" cy="89750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err="1"/>
            <a:t>Forms.Button</a:t>
          </a:r>
          <a:endParaRPr lang="en-US" sz="3000" kern="1200"/>
        </a:p>
      </dsp:txBody>
      <dsp:txXfrm>
        <a:off x="26515" y="980270"/>
        <a:ext cx="4127334" cy="844930"/>
      </dsp:txXfrm>
    </dsp:sp>
    <dsp:sp modelId="{824B396D-C999-4841-9F2E-6FCD32EB7A97}">
      <dsp:nvSpPr>
        <dsp:cNvPr id="0" name=""/>
        <dsp:cNvSpPr/>
      </dsp:nvSpPr>
      <dsp:spPr>
        <a:xfrm>
          <a:off x="228" y="1907384"/>
          <a:ext cx="1355353" cy="89750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Segoe UI Light"/>
            </a:rPr>
            <a:t>MaciOS</a:t>
          </a:r>
          <a:r>
            <a:rPr lang="en-US" sz="1300" kern="1200"/>
            <a:t>.</a:t>
          </a:r>
        </a:p>
        <a:p>
          <a:pPr marL="0" lvl="0" indent="0" algn="ctr" defTabSz="577850">
            <a:lnSpc>
              <a:spcPct val="90000"/>
            </a:lnSpc>
            <a:spcBef>
              <a:spcPct val="0"/>
            </a:spcBef>
            <a:spcAft>
              <a:spcPct val="35000"/>
            </a:spcAft>
            <a:buNone/>
          </a:pPr>
          <a:r>
            <a:rPr lang="en-US" sz="1300" kern="1200"/>
            <a:t>ButtonRenderer</a:t>
          </a:r>
        </a:p>
      </dsp:txBody>
      <dsp:txXfrm>
        <a:off x="26515" y="1933671"/>
        <a:ext cx="1302779" cy="844930"/>
      </dsp:txXfrm>
    </dsp:sp>
    <dsp:sp modelId="{254468DF-DFF8-432A-8D9A-72CD31790B98}">
      <dsp:nvSpPr>
        <dsp:cNvPr id="0" name=""/>
        <dsp:cNvSpPr/>
      </dsp:nvSpPr>
      <dsp:spPr>
        <a:xfrm>
          <a:off x="228" y="2860784"/>
          <a:ext cx="1355353" cy="89750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UIKit.UIButton</a:t>
          </a:r>
          <a:r>
            <a:rPr lang="en-US" sz="700" kern="1200">
              <a:latin typeface="Segoe UI Light"/>
            </a:rPr>
            <a:t> or AppKit.NSButton</a:t>
          </a:r>
          <a:endParaRPr lang="en-US" sz="700" kern="1200"/>
        </a:p>
      </dsp:txBody>
      <dsp:txXfrm>
        <a:off x="26515" y="2887071"/>
        <a:ext cx="1302779" cy="844930"/>
      </dsp:txXfrm>
    </dsp:sp>
    <dsp:sp modelId="{73CEF99B-6779-4EFE-B3AD-2694C75C320C}">
      <dsp:nvSpPr>
        <dsp:cNvPr id="0" name=""/>
        <dsp:cNvSpPr/>
      </dsp:nvSpPr>
      <dsp:spPr>
        <a:xfrm>
          <a:off x="1412506" y="1907384"/>
          <a:ext cx="1355353" cy="89750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Android.</a:t>
          </a:r>
        </a:p>
        <a:p>
          <a:pPr marL="0" lvl="0" indent="0" algn="ctr" defTabSz="577850">
            <a:lnSpc>
              <a:spcPct val="90000"/>
            </a:lnSpc>
            <a:spcBef>
              <a:spcPct val="0"/>
            </a:spcBef>
            <a:spcAft>
              <a:spcPct val="35000"/>
            </a:spcAft>
            <a:buNone/>
          </a:pPr>
          <a:r>
            <a:rPr lang="en-US" sz="1300" kern="1200" err="1"/>
            <a:t>ButtonRenderer</a:t>
          </a:r>
          <a:endParaRPr lang="en-US" sz="1300" kern="1200"/>
        </a:p>
      </dsp:txBody>
      <dsp:txXfrm>
        <a:off x="1438793" y="1933671"/>
        <a:ext cx="1302779" cy="844930"/>
      </dsp:txXfrm>
    </dsp:sp>
    <dsp:sp modelId="{9E1B310E-4134-4946-A37B-49F3E3B8CE89}">
      <dsp:nvSpPr>
        <dsp:cNvPr id="0" name=""/>
        <dsp:cNvSpPr/>
      </dsp:nvSpPr>
      <dsp:spPr>
        <a:xfrm>
          <a:off x="1412506" y="2860784"/>
          <a:ext cx="1355353" cy="89750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err="1"/>
            <a:t>AndroidX.AppCompat.Widget</a:t>
          </a:r>
          <a:r>
            <a:rPr lang="en-US" sz="700" b="0" i="0" kern="1200"/>
            <a:t>.</a:t>
          </a:r>
        </a:p>
        <a:p>
          <a:pPr marL="0" lvl="0" indent="0" algn="ctr" defTabSz="311150">
            <a:lnSpc>
              <a:spcPct val="90000"/>
            </a:lnSpc>
            <a:spcBef>
              <a:spcPct val="0"/>
            </a:spcBef>
            <a:spcAft>
              <a:spcPct val="35000"/>
            </a:spcAft>
            <a:buNone/>
          </a:pPr>
          <a:r>
            <a:rPr lang="en-US" sz="700" kern="1200" err="1"/>
            <a:t>AppCompatButton</a:t>
          </a:r>
          <a:endParaRPr lang="en-US" sz="700" kern="1200"/>
        </a:p>
      </dsp:txBody>
      <dsp:txXfrm>
        <a:off x="1438793" y="2887071"/>
        <a:ext cx="1302779" cy="844930"/>
      </dsp:txXfrm>
    </dsp:sp>
    <dsp:sp modelId="{E005E10C-6202-417E-AE88-6F831FC9B218}">
      <dsp:nvSpPr>
        <dsp:cNvPr id="0" name=""/>
        <dsp:cNvSpPr/>
      </dsp:nvSpPr>
      <dsp:spPr>
        <a:xfrm>
          <a:off x="2824784" y="1907384"/>
          <a:ext cx="1355353" cy="89750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UWP.</a:t>
          </a:r>
        </a:p>
        <a:p>
          <a:pPr marL="0" lvl="0" indent="0" algn="ctr" defTabSz="577850">
            <a:lnSpc>
              <a:spcPct val="90000"/>
            </a:lnSpc>
            <a:spcBef>
              <a:spcPct val="0"/>
            </a:spcBef>
            <a:spcAft>
              <a:spcPct val="35000"/>
            </a:spcAft>
            <a:buNone/>
          </a:pPr>
          <a:r>
            <a:rPr lang="en-US" sz="1300" kern="1200" err="1"/>
            <a:t>ButtonRenderer</a:t>
          </a:r>
          <a:endParaRPr lang="en-US" sz="1300" kern="1200"/>
        </a:p>
      </dsp:txBody>
      <dsp:txXfrm>
        <a:off x="2851071" y="1933671"/>
        <a:ext cx="1302779" cy="844930"/>
      </dsp:txXfrm>
    </dsp:sp>
    <dsp:sp modelId="{C94DA538-BC64-4B7B-B0EE-47CF433643F1}">
      <dsp:nvSpPr>
        <dsp:cNvPr id="0" name=""/>
        <dsp:cNvSpPr/>
      </dsp:nvSpPr>
      <dsp:spPr>
        <a:xfrm>
          <a:off x="2824784" y="2860784"/>
          <a:ext cx="1355353" cy="89750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err="1"/>
            <a:t>Windows.UI.Xaml.Controls</a:t>
          </a:r>
          <a:r>
            <a:rPr lang="en-US" sz="700" b="0" i="0" kern="1200"/>
            <a:t>.</a:t>
          </a:r>
        </a:p>
        <a:p>
          <a:pPr marL="0" lvl="0" indent="0" algn="ctr" defTabSz="311150">
            <a:lnSpc>
              <a:spcPct val="90000"/>
            </a:lnSpc>
            <a:spcBef>
              <a:spcPct val="0"/>
            </a:spcBef>
            <a:spcAft>
              <a:spcPct val="35000"/>
            </a:spcAft>
            <a:buNone/>
          </a:pPr>
          <a:r>
            <a:rPr lang="en-US" sz="700" b="0" i="0" kern="1200"/>
            <a:t>Button</a:t>
          </a:r>
          <a:endParaRPr lang="en-US" sz="700" kern="1200"/>
        </a:p>
      </dsp:txBody>
      <dsp:txXfrm>
        <a:off x="2851071" y="2887071"/>
        <a:ext cx="1302779" cy="844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BC8F0-4265-4FDE-8161-965CC9AA1DCB}">
      <dsp:nvSpPr>
        <dsp:cNvPr id="0" name=""/>
        <dsp:cNvSpPr/>
      </dsp:nvSpPr>
      <dsp:spPr>
        <a:xfrm>
          <a:off x="228" y="583"/>
          <a:ext cx="4179908" cy="8975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err="1"/>
            <a:t>Maui.IView</a:t>
          </a:r>
          <a:endParaRPr lang="en-US" sz="4000" kern="1200"/>
        </a:p>
      </dsp:txBody>
      <dsp:txXfrm>
        <a:off x="26515" y="26870"/>
        <a:ext cx="4127334" cy="844930"/>
      </dsp:txXfrm>
    </dsp:sp>
    <dsp:sp modelId="{23FEF333-F9B6-4590-A700-A6508FF9C538}">
      <dsp:nvSpPr>
        <dsp:cNvPr id="0" name=""/>
        <dsp:cNvSpPr/>
      </dsp:nvSpPr>
      <dsp:spPr>
        <a:xfrm>
          <a:off x="228" y="953983"/>
          <a:ext cx="4179908" cy="897504"/>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Maui.IButton</a:t>
          </a:r>
        </a:p>
      </dsp:txBody>
      <dsp:txXfrm>
        <a:off x="26515" y="980270"/>
        <a:ext cx="4127334" cy="844930"/>
      </dsp:txXfrm>
    </dsp:sp>
    <dsp:sp modelId="{824B396D-C999-4841-9F2E-6FCD32EB7A97}">
      <dsp:nvSpPr>
        <dsp:cNvPr id="0" name=""/>
        <dsp:cNvSpPr/>
      </dsp:nvSpPr>
      <dsp:spPr>
        <a:xfrm>
          <a:off x="0" y="1907093"/>
          <a:ext cx="1355353" cy="897504"/>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Maui.</a:t>
          </a:r>
        </a:p>
        <a:p>
          <a:pPr marL="0" lvl="0" indent="0" algn="ctr" defTabSz="533400">
            <a:lnSpc>
              <a:spcPct val="90000"/>
            </a:lnSpc>
            <a:spcBef>
              <a:spcPct val="0"/>
            </a:spcBef>
            <a:spcAft>
              <a:spcPct val="35000"/>
            </a:spcAft>
            <a:buNone/>
          </a:pPr>
          <a:r>
            <a:rPr lang="en-US" sz="1200" kern="1200" dirty="0" err="1"/>
            <a:t>ButtonRenderer</a:t>
          </a:r>
          <a:r>
            <a:rPr lang="en-US" sz="1200" kern="1200" dirty="0"/>
            <a:t>.</a:t>
          </a:r>
        </a:p>
        <a:p>
          <a:pPr marL="0" lvl="0" indent="0" algn="ctr" defTabSz="533400">
            <a:lnSpc>
              <a:spcPct val="90000"/>
            </a:lnSpc>
            <a:spcBef>
              <a:spcPct val="0"/>
            </a:spcBef>
            <a:spcAft>
              <a:spcPct val="35000"/>
            </a:spcAft>
            <a:buNone/>
          </a:pPr>
          <a:r>
            <a:rPr lang="en-US" sz="1200" kern="1200" dirty="0" err="1">
              <a:latin typeface="Segoe UI Light"/>
            </a:rPr>
            <a:t>MaciOS</a:t>
          </a:r>
          <a:endParaRPr lang="en-US" sz="1200" kern="1200" dirty="0"/>
        </a:p>
      </dsp:txBody>
      <dsp:txXfrm>
        <a:off x="26287" y="1933380"/>
        <a:ext cx="1302779" cy="844930"/>
      </dsp:txXfrm>
    </dsp:sp>
    <dsp:sp modelId="{254468DF-DFF8-432A-8D9A-72CD31790B98}">
      <dsp:nvSpPr>
        <dsp:cNvPr id="0" name=""/>
        <dsp:cNvSpPr/>
      </dsp:nvSpPr>
      <dsp:spPr>
        <a:xfrm>
          <a:off x="228" y="2860784"/>
          <a:ext cx="1355353" cy="89750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t>UIKit.UIButton or</a:t>
          </a:r>
          <a:br>
            <a:rPr lang="en-US" sz="700" kern="1200">
              <a:latin typeface="Segoe UI Light"/>
            </a:rPr>
          </a:br>
          <a:r>
            <a:rPr lang="en-US" sz="700" kern="1200"/>
            <a:t> AppKit.NSButton</a:t>
          </a:r>
          <a:endParaRPr lang="en-US" sz="700" kern="1200">
            <a:latin typeface="Segoe UI Light"/>
          </a:endParaRPr>
        </a:p>
      </dsp:txBody>
      <dsp:txXfrm>
        <a:off x="26515" y="2887071"/>
        <a:ext cx="1302779" cy="844930"/>
      </dsp:txXfrm>
    </dsp:sp>
    <dsp:sp modelId="{73CEF99B-6779-4EFE-B3AD-2694C75C320C}">
      <dsp:nvSpPr>
        <dsp:cNvPr id="0" name=""/>
        <dsp:cNvSpPr/>
      </dsp:nvSpPr>
      <dsp:spPr>
        <a:xfrm>
          <a:off x="1410541" y="1907093"/>
          <a:ext cx="1355353" cy="897504"/>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Maui.</a:t>
          </a:r>
        </a:p>
        <a:p>
          <a:pPr marL="0" lvl="0" indent="0" algn="ctr" defTabSz="533400">
            <a:lnSpc>
              <a:spcPct val="90000"/>
            </a:lnSpc>
            <a:spcBef>
              <a:spcPct val="0"/>
            </a:spcBef>
            <a:spcAft>
              <a:spcPct val="35000"/>
            </a:spcAft>
            <a:buNone/>
          </a:pPr>
          <a:r>
            <a:rPr lang="en-US" sz="1200" kern="1200" dirty="0" err="1"/>
            <a:t>ButtonRenderer</a:t>
          </a:r>
          <a:r>
            <a:rPr lang="en-US" sz="1200" kern="1200" dirty="0"/>
            <a:t>.</a:t>
          </a:r>
        </a:p>
        <a:p>
          <a:pPr marL="0" lvl="0" indent="0" algn="ctr" defTabSz="533400">
            <a:lnSpc>
              <a:spcPct val="90000"/>
            </a:lnSpc>
            <a:spcBef>
              <a:spcPct val="0"/>
            </a:spcBef>
            <a:spcAft>
              <a:spcPct val="35000"/>
            </a:spcAft>
            <a:buNone/>
          </a:pPr>
          <a:r>
            <a:rPr lang="en-US" sz="1200" kern="1200" dirty="0"/>
            <a:t>Android</a:t>
          </a:r>
        </a:p>
      </dsp:txBody>
      <dsp:txXfrm>
        <a:off x="1436828" y="1933380"/>
        <a:ext cx="1302779" cy="844930"/>
      </dsp:txXfrm>
    </dsp:sp>
    <dsp:sp modelId="{9E1B310E-4134-4946-A37B-49F3E3B8CE89}">
      <dsp:nvSpPr>
        <dsp:cNvPr id="0" name=""/>
        <dsp:cNvSpPr/>
      </dsp:nvSpPr>
      <dsp:spPr>
        <a:xfrm>
          <a:off x="1412506" y="2860784"/>
          <a:ext cx="1355353" cy="89750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err="1"/>
            <a:t>AndroidX.AppCompat.Widget</a:t>
          </a:r>
          <a:r>
            <a:rPr lang="en-US" sz="700" b="0" i="0" kern="1200"/>
            <a:t>.</a:t>
          </a:r>
        </a:p>
        <a:p>
          <a:pPr marL="0" lvl="0" indent="0" algn="ctr" defTabSz="311150">
            <a:lnSpc>
              <a:spcPct val="90000"/>
            </a:lnSpc>
            <a:spcBef>
              <a:spcPct val="0"/>
            </a:spcBef>
            <a:spcAft>
              <a:spcPct val="35000"/>
            </a:spcAft>
            <a:buNone/>
          </a:pPr>
          <a:r>
            <a:rPr lang="en-US" sz="700" kern="1200" err="1"/>
            <a:t>AppCompatButton</a:t>
          </a:r>
          <a:endParaRPr lang="en-US" sz="700" kern="1200"/>
        </a:p>
      </dsp:txBody>
      <dsp:txXfrm>
        <a:off x="1438793" y="2887071"/>
        <a:ext cx="1302779" cy="844930"/>
      </dsp:txXfrm>
    </dsp:sp>
    <dsp:sp modelId="{E005E10C-6202-417E-AE88-6F831FC9B218}">
      <dsp:nvSpPr>
        <dsp:cNvPr id="0" name=""/>
        <dsp:cNvSpPr/>
      </dsp:nvSpPr>
      <dsp:spPr>
        <a:xfrm>
          <a:off x="2822819" y="1907093"/>
          <a:ext cx="1355353" cy="897504"/>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Maui.</a:t>
          </a:r>
        </a:p>
        <a:p>
          <a:pPr marL="0" lvl="0" indent="0" algn="ctr" defTabSz="533400">
            <a:lnSpc>
              <a:spcPct val="90000"/>
            </a:lnSpc>
            <a:spcBef>
              <a:spcPct val="0"/>
            </a:spcBef>
            <a:spcAft>
              <a:spcPct val="35000"/>
            </a:spcAft>
            <a:buNone/>
          </a:pPr>
          <a:r>
            <a:rPr lang="en-US" sz="1200" kern="1200" dirty="0" err="1"/>
            <a:t>ButtonRenderer</a:t>
          </a:r>
          <a:r>
            <a:rPr lang="en-US" sz="1200" kern="1200" dirty="0"/>
            <a:t>.</a:t>
          </a:r>
        </a:p>
        <a:p>
          <a:pPr marL="0" lvl="0" indent="0" algn="ctr" defTabSz="533400">
            <a:lnSpc>
              <a:spcPct val="90000"/>
            </a:lnSpc>
            <a:spcBef>
              <a:spcPct val="0"/>
            </a:spcBef>
            <a:spcAft>
              <a:spcPct val="35000"/>
            </a:spcAft>
            <a:buNone/>
          </a:pPr>
          <a:r>
            <a:rPr lang="en-US" sz="1200" kern="1200" dirty="0"/>
            <a:t>UWP</a:t>
          </a:r>
        </a:p>
      </dsp:txBody>
      <dsp:txXfrm>
        <a:off x="2849106" y="1933380"/>
        <a:ext cx="1302779" cy="844930"/>
      </dsp:txXfrm>
    </dsp:sp>
    <dsp:sp modelId="{C94DA538-BC64-4B7B-B0EE-47CF433643F1}">
      <dsp:nvSpPr>
        <dsp:cNvPr id="0" name=""/>
        <dsp:cNvSpPr/>
      </dsp:nvSpPr>
      <dsp:spPr>
        <a:xfrm>
          <a:off x="2824784" y="2860784"/>
          <a:ext cx="1355353" cy="89750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dirty="0" err="1"/>
            <a:t>Windows.UI.Xaml.Controls</a:t>
          </a:r>
          <a:r>
            <a:rPr lang="en-US" sz="700" b="0" i="0" kern="1200" dirty="0"/>
            <a:t>.</a:t>
          </a:r>
        </a:p>
        <a:p>
          <a:pPr marL="0" lvl="0" indent="0" algn="ctr" defTabSz="311150">
            <a:lnSpc>
              <a:spcPct val="90000"/>
            </a:lnSpc>
            <a:spcBef>
              <a:spcPct val="0"/>
            </a:spcBef>
            <a:spcAft>
              <a:spcPct val="35000"/>
            </a:spcAft>
            <a:buNone/>
          </a:pPr>
          <a:r>
            <a:rPr lang="en-US" sz="700" b="0" i="0" kern="1200" dirty="0"/>
            <a:t>Button</a:t>
          </a:r>
          <a:endParaRPr lang="en-US" sz="700" kern="1200" dirty="0"/>
        </a:p>
      </dsp:txBody>
      <dsp:txXfrm>
        <a:off x="2851071" y="2887071"/>
        <a:ext cx="1302779" cy="8449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I’m also excited to announce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dirty="0"/>
          </a:p>
        </p:txBody>
      </p:sp>
      <p:sp>
        <p:nvSpPr>
          <p:cNvPr id="4" name="Slide Number Placeholder 3"/>
          <p:cNvSpPr>
            <a:spLocks noGrp="1"/>
          </p:cNvSpPr>
          <p:nvPr>
            <p:ph type="sldNum" sz="quarter" idx="5"/>
          </p:nvPr>
        </p:nvSpPr>
        <p:spPr/>
        <p:txBody>
          <a:bodyPr/>
          <a:lstStyle/>
          <a:p>
            <a:fld id="{F14E7EBF-8FEE-4079-889B-EEE134D3083A}" type="slidenum">
              <a:rPr lang="en-US" smtClean="0"/>
              <a:t>10</a:t>
            </a:fld>
            <a:endParaRPr lang="en-US"/>
          </a:p>
        </p:txBody>
      </p:sp>
    </p:spTree>
    <p:extLst>
      <p:ext uri="{BB962C8B-B14F-4D97-AF65-F5344CB8AC3E}">
        <p14:creationId xmlns:p14="http://schemas.microsoft.com/office/powerpoint/2010/main" val="412020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The</a:t>
            </a:r>
            <a:r>
              <a:rPr lang="es-ES" dirty="0"/>
              <a:t> are </a:t>
            </a:r>
            <a:r>
              <a:rPr lang="es-ES" dirty="0" err="1"/>
              <a:t>some</a:t>
            </a:r>
            <a:r>
              <a:rPr lang="es-ES" dirty="0"/>
              <a:t> </a:t>
            </a:r>
            <a:r>
              <a:rPr lang="es-ES" dirty="0" err="1"/>
              <a:t>important</a:t>
            </a:r>
            <a:r>
              <a:rPr lang="es-ES" dirty="0"/>
              <a:t> </a:t>
            </a:r>
            <a:r>
              <a:rPr lang="es-ES" dirty="0" err="1"/>
              <a:t>changes</a:t>
            </a:r>
            <a:r>
              <a:rPr lang="es-ES" dirty="0"/>
              <a:t> </a:t>
            </a:r>
            <a:r>
              <a:rPr lang="es-ES" dirty="0" err="1"/>
              <a:t>when</a:t>
            </a:r>
            <a:r>
              <a:rPr lang="es-ES" dirty="0"/>
              <a:t> .NET MAUI </a:t>
            </a:r>
            <a:r>
              <a:rPr lang="es-ES" dirty="0" err="1"/>
              <a:t>will</a:t>
            </a:r>
            <a:r>
              <a:rPr lang="es-ES" dirty="0"/>
              <a:t> be  </a:t>
            </a:r>
            <a:r>
              <a:rPr lang="es-ES" dirty="0" err="1"/>
              <a:t>part</a:t>
            </a:r>
            <a:r>
              <a:rPr lang="es-ES" dirty="0"/>
              <a:t> of </a:t>
            </a:r>
            <a:r>
              <a:rPr lang="es-ES" dirty="0" err="1"/>
              <a:t>unified</a:t>
            </a:r>
            <a:r>
              <a:rPr lang="es-ES" dirty="0"/>
              <a:t> .NET </a:t>
            </a:r>
            <a:r>
              <a:rPr lang="es-ES" dirty="0" err="1"/>
              <a:t>like</a:t>
            </a:r>
            <a:r>
              <a:rPr lang="es-ES" dirty="0"/>
              <a:t>:</a:t>
            </a:r>
          </a:p>
          <a:p>
            <a:pPr marL="171450" indent="-171450">
              <a:buFont typeface="Arial" panose="020B0604020202020204" pitchFamily="34" charset="0"/>
              <a:buChar char="•"/>
            </a:pPr>
            <a:r>
              <a:rPr lang="es-ES" dirty="0" err="1"/>
              <a:t>Xamarin.Forms</a:t>
            </a:r>
            <a:r>
              <a:rPr lang="es-ES" dirty="0"/>
              <a:t> </a:t>
            </a:r>
            <a:r>
              <a:rPr lang="es-ES" dirty="0" err="1"/>
              <a:t>will</a:t>
            </a:r>
            <a:r>
              <a:rPr lang="es-ES" dirty="0"/>
              <a:t> </a:t>
            </a:r>
            <a:r>
              <a:rPr lang="es-ES" dirty="0" err="1"/>
              <a:t>evolve</a:t>
            </a:r>
            <a:r>
              <a:rPr lang="es-ES" dirty="0"/>
              <a:t> and can be </a:t>
            </a:r>
            <a:r>
              <a:rPr lang="es-ES" dirty="0" err="1"/>
              <a:t>found</a:t>
            </a:r>
            <a:r>
              <a:rPr lang="es-ES" dirty="0"/>
              <a:t> in </a:t>
            </a:r>
            <a:r>
              <a:rPr lang="es-ES" dirty="0" err="1"/>
              <a:t>System.Maui</a:t>
            </a:r>
            <a:r>
              <a:rPr lang="es-ES" dirty="0"/>
              <a:t>.</a:t>
            </a:r>
          </a:p>
          <a:p>
            <a:pPr marL="171450" indent="-171450">
              <a:buFont typeface="Arial" panose="020B0604020202020204" pitchFamily="34" charset="0"/>
              <a:buChar char="•"/>
            </a:pPr>
            <a:r>
              <a:rPr lang="es-ES" dirty="0" err="1"/>
              <a:t>While</a:t>
            </a:r>
            <a:r>
              <a:rPr lang="es-ES" dirty="0"/>
              <a:t>, in </a:t>
            </a:r>
            <a:r>
              <a:rPr lang="es-ES" dirty="0" err="1"/>
              <a:t>System.Devices</a:t>
            </a:r>
            <a:r>
              <a:rPr lang="es-ES" dirty="0"/>
              <a:t> </a:t>
            </a:r>
            <a:r>
              <a:rPr lang="es-ES" dirty="0" err="1"/>
              <a:t>we</a:t>
            </a:r>
            <a:r>
              <a:rPr lang="es-ES" dirty="0"/>
              <a:t> can </a:t>
            </a:r>
            <a:r>
              <a:rPr lang="es-ES" dirty="0" err="1"/>
              <a:t>find</a:t>
            </a:r>
            <a:r>
              <a:rPr lang="es-ES" dirty="0"/>
              <a:t> </a:t>
            </a:r>
            <a:r>
              <a:rPr lang="es-ES" dirty="0" err="1"/>
              <a:t>an</a:t>
            </a:r>
            <a:r>
              <a:rPr lang="es-ES" dirty="0"/>
              <a:t> </a:t>
            </a:r>
            <a:r>
              <a:rPr lang="es-ES" dirty="0" err="1"/>
              <a:t>evolution</a:t>
            </a:r>
            <a:r>
              <a:rPr lang="es-ES" dirty="0"/>
              <a:t> of </a:t>
            </a:r>
            <a:r>
              <a:rPr lang="es-ES" dirty="0" err="1"/>
              <a:t>Xamarin.Essentials</a:t>
            </a:r>
            <a:r>
              <a:rPr lang="es-ES" dirty="0"/>
              <a:t>.</a:t>
            </a:r>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sz="900" b="0" i="0" u="none" strike="noStrike" kern="1200" dirty="0" err="1">
                <a:solidFill>
                  <a:schemeClr val="tx1"/>
                </a:solidFill>
                <a:effectLst/>
                <a:latin typeface="Segoe UI Light" pitchFamily="34" charset="0"/>
                <a:ea typeface="+mn-ea"/>
                <a:cs typeface="+mn-cs"/>
              </a:rPr>
              <a:t>If</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you</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don’t</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know</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about</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Xamarin.Essentials</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it</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provides</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developers</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with</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cross-platform</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APIs</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for</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their</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mobile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applications</a:t>
            </a:r>
            <a:r>
              <a:rPr lang="es-ES" sz="900" b="0" i="0" u="none" strike="noStrike" kern="1200" dirty="0">
                <a:solidFill>
                  <a:schemeClr val="tx1"/>
                </a:solidFill>
                <a:effectLst/>
                <a:latin typeface="Segoe UI Light" pitchFamily="34" charset="0"/>
                <a:ea typeface="+mn-ea"/>
                <a:cs typeface="+mn-cs"/>
              </a:rPr>
              <a:t>.</a:t>
            </a:r>
          </a:p>
          <a:p>
            <a:pPr marL="0" indent="0">
              <a:buFont typeface="Arial" panose="020B0604020202020204" pitchFamily="34" charset="0"/>
              <a:buNone/>
            </a:pPr>
            <a:r>
              <a:rPr lang="es-ES" sz="900" b="0" i="0" u="none" strike="noStrike" kern="1200" dirty="0" err="1">
                <a:solidFill>
                  <a:schemeClr val="tx1"/>
                </a:solidFill>
                <a:effectLst/>
                <a:latin typeface="Segoe UI Light" pitchFamily="34" charset="0"/>
                <a:ea typeface="+mn-ea"/>
                <a:cs typeface="+mn-cs"/>
              </a:rPr>
              <a:t>There</a:t>
            </a:r>
            <a:r>
              <a:rPr lang="es-ES" sz="900" b="0" i="0" u="none" strike="noStrike" kern="1200" dirty="0">
                <a:solidFill>
                  <a:schemeClr val="tx1"/>
                </a:solidFill>
                <a:effectLst/>
                <a:latin typeface="Segoe UI Light" pitchFamily="34" charset="0"/>
                <a:ea typeface="+mn-ea"/>
                <a:cs typeface="+mn-cs"/>
              </a:rPr>
              <a:t> are </a:t>
            </a:r>
            <a:r>
              <a:rPr lang="es-ES" sz="900" b="0" i="0" u="none" strike="noStrike" kern="1200" dirty="0" err="1">
                <a:solidFill>
                  <a:schemeClr val="tx1"/>
                </a:solidFill>
                <a:effectLst/>
                <a:latin typeface="Segoe UI Light" pitchFamily="34" charset="0"/>
                <a:ea typeface="+mn-ea"/>
                <a:cs typeface="+mn-cs"/>
              </a:rPr>
              <a:t>APIs</a:t>
            </a:r>
            <a:r>
              <a:rPr lang="es-ES" sz="900" b="0" i="0" u="none" strike="noStrike" kern="1200" dirty="0">
                <a:solidFill>
                  <a:schemeClr val="tx1"/>
                </a:solidFill>
                <a:effectLst/>
                <a:latin typeface="Segoe UI Light" pitchFamily="34" charset="0"/>
                <a:ea typeface="+mn-ea"/>
                <a:cs typeface="+mn-cs"/>
              </a:rPr>
              <a:t> to </a:t>
            </a:r>
            <a:r>
              <a:rPr lang="es-ES" sz="900" b="0" i="0" u="none" strike="noStrike" kern="1200" dirty="0" err="1">
                <a:solidFill>
                  <a:schemeClr val="tx1"/>
                </a:solidFill>
                <a:effectLst/>
                <a:latin typeface="Segoe UI Light" pitchFamily="34" charset="0"/>
                <a:ea typeface="+mn-ea"/>
                <a:cs typeface="+mn-cs"/>
              </a:rPr>
              <a:t>retrieve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orientation</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information</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from</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the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device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or</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detect</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the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current</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system</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theme</a:t>
            </a:r>
            <a:r>
              <a:rPr lang="es-ES" sz="900" b="0" i="0" u="none" strike="noStrike" kern="1200" dirty="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s-ES" sz="900" b="0" i="0" u="none" strike="noStrike" kern="1200" dirty="0">
              <a:solidFill>
                <a:schemeClr val="tx1"/>
              </a:solidFill>
              <a:effectLst/>
              <a:latin typeface="Segoe UI Light" pitchFamily="34" charset="0"/>
              <a:ea typeface="+mn-ea"/>
              <a:cs typeface="+mn-cs"/>
            </a:endParaRP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12736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What</a:t>
            </a:r>
            <a:r>
              <a:rPr lang="es-ES" dirty="0"/>
              <a:t> </a:t>
            </a:r>
            <a:r>
              <a:rPr lang="es-ES" dirty="0" err="1"/>
              <a:t>happens</a:t>
            </a:r>
            <a:r>
              <a:rPr lang="es-ES" dirty="0"/>
              <a:t> to </a:t>
            </a:r>
            <a:r>
              <a:rPr lang="es-ES" dirty="0" err="1"/>
              <a:t>Xamarin.iOS</a:t>
            </a:r>
            <a:r>
              <a:rPr lang="es-ES" dirty="0"/>
              <a:t> and </a:t>
            </a:r>
            <a:r>
              <a:rPr lang="es-ES" dirty="0" err="1"/>
              <a:t>Xamarin.Android</a:t>
            </a:r>
            <a:r>
              <a:rPr lang="es-ES" dirty="0"/>
              <a:t>?</a:t>
            </a:r>
          </a:p>
          <a:p>
            <a:endParaRPr lang="es-ES" dirty="0"/>
          </a:p>
          <a:p>
            <a:r>
              <a:rPr lang="es-ES" dirty="0" err="1"/>
              <a:t>Xamarin.iOS</a:t>
            </a:r>
            <a:r>
              <a:rPr lang="es-ES" dirty="0"/>
              <a:t> </a:t>
            </a:r>
            <a:r>
              <a:rPr lang="es-ES" dirty="0" err="1"/>
              <a:t>will</a:t>
            </a:r>
            <a:r>
              <a:rPr lang="es-ES" dirty="0"/>
              <a:t> </a:t>
            </a:r>
            <a:r>
              <a:rPr lang="es-ES" dirty="0" err="1"/>
              <a:t>become</a:t>
            </a:r>
            <a:r>
              <a:rPr lang="es-ES" dirty="0"/>
              <a:t> .NET </a:t>
            </a:r>
            <a:r>
              <a:rPr lang="es-ES" dirty="0" err="1"/>
              <a:t>for</a:t>
            </a:r>
            <a:r>
              <a:rPr lang="es-ES" dirty="0"/>
              <a:t> iOS and </a:t>
            </a:r>
            <a:r>
              <a:rPr lang="es-ES" dirty="0" err="1"/>
              <a:t>Xamarin.Android</a:t>
            </a:r>
            <a:r>
              <a:rPr lang="es-ES" dirty="0"/>
              <a:t> </a:t>
            </a:r>
            <a:r>
              <a:rPr lang="es-ES" dirty="0" err="1"/>
              <a:t>will</a:t>
            </a:r>
            <a:r>
              <a:rPr lang="es-ES" dirty="0"/>
              <a:t> </a:t>
            </a:r>
            <a:r>
              <a:rPr lang="es-ES" dirty="0" err="1"/>
              <a:t>become</a:t>
            </a:r>
            <a:r>
              <a:rPr lang="es-ES" dirty="0"/>
              <a:t> .NET </a:t>
            </a:r>
            <a:r>
              <a:rPr lang="es-ES" dirty="0" err="1"/>
              <a:t>for</a:t>
            </a:r>
            <a:r>
              <a:rPr lang="es-ES" dirty="0"/>
              <a:t> Android.</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1223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Let's</a:t>
            </a:r>
            <a:r>
              <a:rPr lang="es-ES" dirty="0"/>
              <a:t> </a:t>
            </a:r>
            <a:r>
              <a:rPr lang="es-ES" dirty="0" err="1"/>
              <a:t>move</a:t>
            </a:r>
            <a:r>
              <a:rPr lang="es-ES" dirty="0"/>
              <a:t> </a:t>
            </a:r>
            <a:r>
              <a:rPr lang="es-ES" dirty="0" err="1"/>
              <a:t>on</a:t>
            </a:r>
            <a:r>
              <a:rPr lang="es-ES" dirty="0"/>
              <a:t> to </a:t>
            </a:r>
            <a:r>
              <a:rPr lang="es-ES" dirty="0" err="1"/>
              <a:t>an</a:t>
            </a:r>
            <a:r>
              <a:rPr lang="es-ES" dirty="0"/>
              <a:t> </a:t>
            </a:r>
            <a:r>
              <a:rPr lang="es-ES" dirty="0" err="1"/>
              <a:t>important</a:t>
            </a:r>
            <a:r>
              <a:rPr lang="es-ES" dirty="0"/>
              <a:t> </a:t>
            </a:r>
            <a:r>
              <a:rPr lang="es-ES" dirty="0" err="1"/>
              <a:t>topic</a:t>
            </a:r>
            <a:r>
              <a:rPr lang="es-ES" dirty="0"/>
              <a:t>, </a:t>
            </a:r>
            <a:r>
              <a:rPr lang="es-ES" dirty="0" err="1"/>
              <a:t>perhaps</a:t>
            </a:r>
            <a:r>
              <a:rPr lang="es-ES" dirty="0"/>
              <a:t> </a:t>
            </a:r>
            <a:r>
              <a:rPr lang="es-ES" dirty="0" err="1"/>
              <a:t>one</a:t>
            </a:r>
            <a:r>
              <a:rPr lang="es-ES" dirty="0"/>
              <a:t> of </a:t>
            </a:r>
            <a:r>
              <a:rPr lang="es-ES" dirty="0" err="1"/>
              <a:t>the</a:t>
            </a:r>
            <a:r>
              <a:rPr lang="es-ES" dirty="0"/>
              <a:t> </a:t>
            </a:r>
            <a:r>
              <a:rPr lang="es-ES" dirty="0" err="1"/>
              <a:t>points</a:t>
            </a:r>
            <a:r>
              <a:rPr lang="es-ES" dirty="0"/>
              <a:t> </a:t>
            </a:r>
            <a:r>
              <a:rPr lang="es-ES" dirty="0" err="1"/>
              <a:t>with</a:t>
            </a:r>
            <a:r>
              <a:rPr lang="es-ES" dirty="0"/>
              <a:t> </a:t>
            </a:r>
            <a:r>
              <a:rPr lang="es-ES" dirty="0" err="1"/>
              <a:t>the</a:t>
            </a:r>
            <a:r>
              <a:rPr lang="es-ES" dirty="0"/>
              <a:t> </a:t>
            </a:r>
            <a:r>
              <a:rPr lang="es-ES" dirty="0" err="1"/>
              <a:t>most</a:t>
            </a:r>
            <a:r>
              <a:rPr lang="es-ES" dirty="0"/>
              <a:t> </a:t>
            </a:r>
            <a:r>
              <a:rPr lang="es-ES" dirty="0" err="1"/>
              <a:t>feedback</a:t>
            </a:r>
            <a:r>
              <a:rPr lang="es-ES" dirty="0"/>
              <a:t> </a:t>
            </a:r>
            <a:r>
              <a:rPr lang="es-ES" dirty="0" err="1"/>
              <a:t>right</a:t>
            </a:r>
            <a:r>
              <a:rPr lang="es-ES" dirty="0"/>
              <a:t> </a:t>
            </a:r>
            <a:r>
              <a:rPr lang="es-ES" dirty="0" err="1"/>
              <a:t>now</a:t>
            </a:r>
            <a:r>
              <a:rPr lang="es-ES" dirty="0"/>
              <a:t> </a:t>
            </a:r>
            <a:r>
              <a:rPr lang="es-ES" dirty="0" err="1"/>
              <a:t>from</a:t>
            </a:r>
            <a:r>
              <a:rPr lang="es-ES" dirty="0"/>
              <a:t> </a:t>
            </a:r>
            <a:r>
              <a:rPr lang="es-ES" dirty="0" err="1"/>
              <a:t>the</a:t>
            </a:r>
            <a:r>
              <a:rPr lang="es-ES" dirty="0"/>
              <a:t> </a:t>
            </a:r>
            <a:r>
              <a:rPr lang="es-ES" dirty="0" err="1"/>
              <a:t>community</a:t>
            </a:r>
            <a:r>
              <a:rPr lang="es-ES" dirty="0"/>
              <a:t>, </a:t>
            </a:r>
            <a:r>
              <a:rPr lang="es-ES" dirty="0" err="1"/>
              <a:t>let's</a:t>
            </a:r>
            <a:r>
              <a:rPr lang="es-ES" dirty="0"/>
              <a:t> </a:t>
            </a:r>
            <a:r>
              <a:rPr lang="es-ES" dirty="0" err="1"/>
              <a:t>see</a:t>
            </a:r>
            <a:r>
              <a:rPr lang="es-ES" dirty="0"/>
              <a:t> </a:t>
            </a:r>
            <a:r>
              <a:rPr lang="es-ES" dirty="0" err="1"/>
              <a:t>how</a:t>
            </a:r>
            <a:r>
              <a:rPr lang="es-ES" dirty="0"/>
              <a:t> </a:t>
            </a:r>
            <a:r>
              <a:rPr lang="es-ES" dirty="0" err="1"/>
              <a:t>we</a:t>
            </a:r>
            <a:r>
              <a:rPr lang="es-ES" dirty="0"/>
              <a:t> can </a:t>
            </a:r>
            <a:r>
              <a:rPr lang="es-ES" dirty="0" err="1"/>
              <a:t>create</a:t>
            </a:r>
            <a:r>
              <a:rPr lang="es-ES" dirty="0"/>
              <a:t> </a:t>
            </a:r>
            <a:r>
              <a:rPr lang="es-ES" dirty="0" err="1"/>
              <a:t>the</a:t>
            </a:r>
            <a:r>
              <a:rPr lang="es-ES" dirty="0"/>
              <a:t> </a:t>
            </a:r>
            <a:r>
              <a:rPr lang="es-ES" dirty="0" err="1"/>
              <a:t>user</a:t>
            </a:r>
            <a:r>
              <a:rPr lang="es-ES" dirty="0"/>
              <a:t> interface </a:t>
            </a:r>
            <a:r>
              <a:rPr lang="es-ES" dirty="0" err="1"/>
              <a:t>with</a:t>
            </a:r>
            <a:r>
              <a:rPr lang="es-ES" dirty="0"/>
              <a:t> .NET MAUI.</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4709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If</a:t>
            </a:r>
            <a:r>
              <a:rPr lang="es-ES" dirty="0"/>
              <a:t> </a:t>
            </a:r>
            <a:r>
              <a:rPr lang="es-ES" dirty="0" err="1"/>
              <a:t>you</a:t>
            </a:r>
            <a:r>
              <a:rPr lang="es-ES" dirty="0"/>
              <a:t> </a:t>
            </a:r>
            <a:r>
              <a:rPr lang="es-ES" dirty="0" err="1"/>
              <a:t>knew</a:t>
            </a:r>
            <a:r>
              <a:rPr lang="es-ES" dirty="0"/>
              <a:t> </a:t>
            </a:r>
            <a:r>
              <a:rPr lang="es-ES" dirty="0" err="1"/>
              <a:t>Xamarin.Forms</a:t>
            </a:r>
            <a:r>
              <a:rPr lang="es-ES" dirty="0"/>
              <a:t> </a:t>
            </a:r>
            <a:r>
              <a:rPr lang="es-ES" dirty="0" err="1"/>
              <a:t>you</a:t>
            </a:r>
            <a:r>
              <a:rPr lang="es-ES" dirty="0"/>
              <a:t> </a:t>
            </a:r>
            <a:r>
              <a:rPr lang="es-ES" dirty="0" err="1"/>
              <a:t>probably</a:t>
            </a:r>
            <a:r>
              <a:rPr lang="es-ES" dirty="0"/>
              <a:t> </a:t>
            </a:r>
            <a:r>
              <a:rPr lang="es-ES" dirty="0" err="1"/>
              <a:t>knew</a:t>
            </a:r>
            <a:r>
              <a:rPr lang="es-ES" dirty="0"/>
              <a:t> </a:t>
            </a:r>
            <a:r>
              <a:rPr lang="es-ES" dirty="0" err="1"/>
              <a:t>that</a:t>
            </a:r>
            <a:r>
              <a:rPr lang="es-ES" dirty="0"/>
              <a:t> </a:t>
            </a:r>
            <a:r>
              <a:rPr lang="es-ES" dirty="0" err="1"/>
              <a:t>you</a:t>
            </a:r>
            <a:r>
              <a:rPr lang="es-ES" dirty="0"/>
              <a:t> </a:t>
            </a:r>
            <a:r>
              <a:rPr lang="es-ES" dirty="0" err="1"/>
              <a:t>could</a:t>
            </a:r>
            <a:r>
              <a:rPr lang="es-ES" dirty="0"/>
              <a:t> define </a:t>
            </a:r>
            <a:r>
              <a:rPr lang="es-ES" dirty="0" err="1"/>
              <a:t>the</a:t>
            </a:r>
            <a:r>
              <a:rPr lang="es-ES" dirty="0"/>
              <a:t> UI </a:t>
            </a:r>
            <a:r>
              <a:rPr lang="es-ES" dirty="0" err="1"/>
              <a:t>with</a:t>
            </a:r>
            <a:r>
              <a:rPr lang="es-ES" dirty="0"/>
              <a:t> C# and XAML. </a:t>
            </a:r>
            <a:r>
              <a:rPr lang="es-ES" dirty="0" err="1"/>
              <a:t>If</a:t>
            </a:r>
            <a:r>
              <a:rPr lang="es-ES" dirty="0"/>
              <a:t> </a:t>
            </a:r>
            <a:r>
              <a:rPr lang="es-ES" dirty="0" err="1"/>
              <a:t>you</a:t>
            </a:r>
            <a:r>
              <a:rPr lang="es-ES" dirty="0"/>
              <a:t> </a:t>
            </a:r>
            <a:r>
              <a:rPr lang="es-ES" dirty="0" err="1"/>
              <a:t>like</a:t>
            </a:r>
            <a:r>
              <a:rPr lang="es-ES" dirty="0"/>
              <a:t> XAML to define </a:t>
            </a:r>
            <a:r>
              <a:rPr lang="es-ES" dirty="0" err="1"/>
              <a:t>the</a:t>
            </a:r>
            <a:r>
              <a:rPr lang="es-ES" dirty="0"/>
              <a:t> </a:t>
            </a:r>
            <a:r>
              <a:rPr lang="es-ES" dirty="0" err="1"/>
              <a:t>user</a:t>
            </a:r>
            <a:r>
              <a:rPr lang="es-ES" dirty="0"/>
              <a:t> interface, of </a:t>
            </a:r>
            <a:r>
              <a:rPr lang="es-ES" dirty="0" err="1"/>
              <a:t>course</a:t>
            </a:r>
            <a:r>
              <a:rPr lang="es-ES" dirty="0"/>
              <a:t> </a:t>
            </a:r>
            <a:r>
              <a:rPr lang="es-ES" dirty="0" err="1"/>
              <a:t>you</a:t>
            </a:r>
            <a:r>
              <a:rPr lang="es-ES" dirty="0"/>
              <a:t> can </a:t>
            </a:r>
            <a:r>
              <a:rPr lang="es-ES" dirty="0" err="1"/>
              <a:t>continue</a:t>
            </a:r>
            <a:r>
              <a:rPr lang="es-ES" dirty="0"/>
              <a:t> </a:t>
            </a:r>
            <a:r>
              <a:rPr lang="es-ES" dirty="0" err="1"/>
              <a:t>using</a:t>
            </a:r>
            <a:r>
              <a:rPr lang="es-ES" dirty="0"/>
              <a:t> </a:t>
            </a:r>
            <a:r>
              <a:rPr lang="es-ES" dirty="0" err="1"/>
              <a:t>it</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606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900" b="0" i="0" u="none" strike="noStrike" kern="1200" dirty="0">
                <a:solidFill>
                  <a:schemeClr val="tx1"/>
                </a:solidFill>
                <a:effectLst/>
                <a:latin typeface="Segoe UI Light" pitchFamily="34" charset="0"/>
                <a:ea typeface="+mn-ea"/>
                <a:cs typeface="+mn-cs"/>
              </a:rPr>
              <a:t>In </a:t>
            </a:r>
            <a:r>
              <a:rPr lang="es-ES" sz="900" b="0" i="0" u="none" strike="noStrike" kern="1200" dirty="0" err="1">
                <a:solidFill>
                  <a:schemeClr val="tx1"/>
                </a:solidFill>
                <a:effectLst/>
                <a:latin typeface="Segoe UI Light" pitchFamily="34" charset="0"/>
                <a:ea typeface="+mn-ea"/>
                <a:cs typeface="+mn-cs"/>
              </a:rPr>
              <a:t>addition</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we</a:t>
            </a:r>
            <a:r>
              <a:rPr lang="es-ES" sz="900" b="0" i="0" u="none" strike="noStrike" kern="1200" dirty="0">
                <a:solidFill>
                  <a:schemeClr val="tx1"/>
                </a:solidFill>
                <a:effectLst/>
                <a:latin typeface="Segoe UI Light" pitchFamily="34" charset="0"/>
                <a:ea typeface="+mn-ea"/>
                <a:cs typeface="+mn-cs"/>
              </a:rPr>
              <a:t> are </a:t>
            </a:r>
            <a:r>
              <a:rPr lang="es-ES" sz="900" b="0" i="0" u="none" strike="noStrike" kern="1200" dirty="0" err="1">
                <a:solidFill>
                  <a:schemeClr val="tx1"/>
                </a:solidFill>
                <a:effectLst/>
                <a:latin typeface="Segoe UI Light" pitchFamily="34" charset="0"/>
                <a:ea typeface="+mn-ea"/>
                <a:cs typeface="+mn-cs"/>
              </a:rPr>
              <a:t>enabling</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developers</a:t>
            </a:r>
            <a:r>
              <a:rPr lang="es-ES" sz="900" b="0" i="0" u="none" strike="noStrike" kern="1200" dirty="0">
                <a:solidFill>
                  <a:schemeClr val="tx1"/>
                </a:solidFill>
                <a:effectLst/>
                <a:latin typeface="Segoe UI Light" pitchFamily="34" charset="0"/>
                <a:ea typeface="+mn-ea"/>
                <a:cs typeface="+mn-cs"/>
              </a:rPr>
              <a:t> to </a:t>
            </a:r>
            <a:r>
              <a:rPr lang="es-ES" sz="900" b="0" i="0" u="none" strike="noStrike" kern="1200" dirty="0" err="1">
                <a:solidFill>
                  <a:schemeClr val="tx1"/>
                </a:solidFill>
                <a:effectLst/>
                <a:latin typeface="Segoe UI Light" pitchFamily="34" charset="0"/>
                <a:ea typeface="+mn-ea"/>
                <a:cs typeface="+mn-cs"/>
              </a:rPr>
              <a:t>write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fluent</a:t>
            </a:r>
            <a:r>
              <a:rPr lang="es-ES" sz="900" b="0" i="0" u="none" strike="noStrike" kern="1200" dirty="0">
                <a:solidFill>
                  <a:schemeClr val="tx1"/>
                </a:solidFill>
                <a:effectLst/>
                <a:latin typeface="Segoe UI Light" pitchFamily="34" charset="0"/>
                <a:ea typeface="+mn-ea"/>
                <a:cs typeface="+mn-cs"/>
              </a:rPr>
              <a:t> C# UI and </a:t>
            </a:r>
            <a:r>
              <a:rPr lang="es-ES" sz="900" b="0" i="0" u="none" strike="noStrike" kern="1200" dirty="0" err="1">
                <a:solidFill>
                  <a:schemeClr val="tx1"/>
                </a:solidFill>
                <a:effectLst/>
                <a:latin typeface="Segoe UI Light" pitchFamily="34" charset="0"/>
                <a:ea typeface="+mn-ea"/>
                <a:cs typeface="+mn-cs"/>
              </a:rPr>
              <a:t>implement</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the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increasingly</a:t>
            </a:r>
            <a:r>
              <a:rPr lang="es-ES" sz="900" b="0" i="0" u="none" strike="noStrike" kern="1200" dirty="0">
                <a:solidFill>
                  <a:schemeClr val="tx1"/>
                </a:solidFill>
                <a:effectLst/>
                <a:latin typeface="Segoe UI Light" pitchFamily="34" charset="0"/>
                <a:ea typeface="+mn-ea"/>
                <a:cs typeface="+mn-cs"/>
              </a:rPr>
              <a:t> popular </a:t>
            </a:r>
            <a:r>
              <a:rPr lang="es-ES" sz="900" b="0" i="0" u="none" strike="noStrike" kern="1200" dirty="0" err="1">
                <a:solidFill>
                  <a:schemeClr val="tx1"/>
                </a:solidFill>
                <a:effectLst/>
                <a:latin typeface="Segoe UI Light" pitchFamily="34" charset="0"/>
                <a:ea typeface="+mn-ea"/>
                <a:cs typeface="+mn-cs"/>
              </a:rPr>
              <a:t>Model</a:t>
            </a:r>
            <a:r>
              <a:rPr lang="es-ES" sz="900" b="0" i="0" u="none" strike="noStrike" kern="1200" dirty="0">
                <a:solidFill>
                  <a:schemeClr val="tx1"/>
                </a:solidFill>
                <a:effectLst/>
                <a:latin typeface="Segoe UI Light" pitchFamily="34" charset="0"/>
                <a:ea typeface="+mn-ea"/>
                <a:cs typeface="+mn-cs"/>
              </a:rPr>
              <a:t>-View-</a:t>
            </a:r>
            <a:r>
              <a:rPr lang="es-ES" sz="900" b="0" i="0" u="none" strike="noStrike" kern="1200" dirty="0" err="1">
                <a:solidFill>
                  <a:schemeClr val="tx1"/>
                </a:solidFill>
                <a:effectLst/>
                <a:latin typeface="Segoe UI Light" pitchFamily="34" charset="0"/>
                <a:ea typeface="+mn-ea"/>
                <a:cs typeface="+mn-cs"/>
              </a:rPr>
              <a:t>Update</a:t>
            </a:r>
            <a:r>
              <a:rPr lang="es-ES" sz="900" b="0" i="0" u="none" strike="noStrike" kern="1200" dirty="0">
                <a:solidFill>
                  <a:schemeClr val="tx1"/>
                </a:solidFill>
                <a:effectLst/>
                <a:latin typeface="Segoe UI Light" pitchFamily="34" charset="0"/>
                <a:ea typeface="+mn-ea"/>
                <a:cs typeface="+mn-cs"/>
              </a:rPr>
              <a:t> (MVU) </a:t>
            </a:r>
            <a:r>
              <a:rPr lang="es-ES" sz="900" b="0" i="0" u="none" strike="noStrike" kern="1200" dirty="0" err="1">
                <a:solidFill>
                  <a:schemeClr val="tx1"/>
                </a:solidFill>
                <a:effectLst/>
                <a:latin typeface="Segoe UI Light" pitchFamily="34" charset="0"/>
                <a:ea typeface="+mn-ea"/>
                <a:cs typeface="+mn-cs"/>
              </a:rPr>
              <a:t>pattern</a:t>
            </a:r>
            <a:r>
              <a:rPr lang="es-ES" sz="900" b="0" i="0" u="none" strike="noStrike" kern="1200" dirty="0">
                <a:solidFill>
                  <a:schemeClr val="tx1"/>
                </a:solidFill>
                <a:effectLst/>
                <a:latin typeface="Segoe UI Light" pitchFamily="34" charset="0"/>
                <a:ea typeface="+mn-ea"/>
                <a:cs typeface="+mn-cs"/>
              </a:rPr>
              <a:t>. </a:t>
            </a:r>
          </a:p>
          <a:p>
            <a:endParaRPr lang="es-ES" sz="900" b="0" i="0" u="none" strike="noStrike" kern="1200" dirty="0">
              <a:solidFill>
                <a:schemeClr val="tx1"/>
              </a:solidFill>
              <a:effectLst/>
              <a:latin typeface="Segoe UI Light" pitchFamily="34" charset="0"/>
              <a:ea typeface="+mn-ea"/>
              <a:cs typeface="+mn-cs"/>
            </a:endParaRPr>
          </a:p>
          <a:p>
            <a:r>
              <a:rPr lang="es-ES" sz="900" b="0" i="0" u="none" strike="noStrike" kern="1200" dirty="0">
                <a:solidFill>
                  <a:schemeClr val="tx1"/>
                </a:solidFill>
                <a:effectLst/>
                <a:latin typeface="Segoe UI Light" pitchFamily="34" charset="0"/>
                <a:ea typeface="+mn-ea"/>
                <a:cs typeface="+mn-cs"/>
              </a:rPr>
              <a:t>MVU </a:t>
            </a:r>
            <a:r>
              <a:rPr lang="es-ES" sz="900" b="0" i="0" u="none" strike="noStrike" kern="1200" dirty="0" err="1">
                <a:solidFill>
                  <a:schemeClr val="tx1"/>
                </a:solidFill>
                <a:effectLst/>
                <a:latin typeface="Segoe UI Light" pitchFamily="34" charset="0"/>
                <a:ea typeface="+mn-ea"/>
                <a:cs typeface="+mn-cs"/>
              </a:rPr>
              <a:t>promotes</a:t>
            </a:r>
            <a:r>
              <a:rPr lang="es-ES" sz="900" b="0" i="0" u="none" strike="noStrike" kern="1200" dirty="0">
                <a:solidFill>
                  <a:schemeClr val="tx1"/>
                </a:solidFill>
                <a:effectLst/>
                <a:latin typeface="Segoe UI Light" pitchFamily="34" charset="0"/>
                <a:ea typeface="+mn-ea"/>
                <a:cs typeface="+mn-cs"/>
              </a:rPr>
              <a:t> a </a:t>
            </a:r>
            <a:r>
              <a:rPr lang="es-ES" sz="900" b="0" i="0" u="none" strike="noStrike" kern="1200" dirty="0" err="1">
                <a:solidFill>
                  <a:schemeClr val="tx1"/>
                </a:solidFill>
                <a:effectLst/>
                <a:latin typeface="Segoe UI Light" pitchFamily="34" charset="0"/>
                <a:ea typeface="+mn-ea"/>
                <a:cs typeface="+mn-cs"/>
              </a:rPr>
              <a:t>one-way</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flow</a:t>
            </a:r>
            <a:r>
              <a:rPr lang="es-ES" sz="900" b="0" i="0" u="none" strike="noStrike" kern="1200" dirty="0">
                <a:solidFill>
                  <a:schemeClr val="tx1"/>
                </a:solidFill>
                <a:effectLst/>
                <a:latin typeface="Segoe UI Light" pitchFamily="34" charset="0"/>
                <a:ea typeface="+mn-ea"/>
                <a:cs typeface="+mn-cs"/>
              </a:rPr>
              <a:t> of data and </a:t>
            </a:r>
            <a:r>
              <a:rPr lang="es-ES" sz="900" b="0" i="0" u="none" strike="noStrike" kern="1200" dirty="0" err="1">
                <a:solidFill>
                  <a:schemeClr val="tx1"/>
                </a:solidFill>
                <a:effectLst/>
                <a:latin typeface="Segoe UI Light" pitchFamily="34" charset="0"/>
                <a:ea typeface="+mn-ea"/>
                <a:cs typeface="+mn-cs"/>
              </a:rPr>
              <a:t>state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management</a:t>
            </a:r>
            <a:r>
              <a:rPr lang="es-ES" sz="900" b="0" i="0" u="none" strike="noStrike" kern="1200" dirty="0">
                <a:solidFill>
                  <a:schemeClr val="tx1"/>
                </a:solidFill>
                <a:effectLst/>
                <a:latin typeface="Segoe UI Light" pitchFamily="34" charset="0"/>
                <a:ea typeface="+mn-ea"/>
                <a:cs typeface="+mn-cs"/>
              </a:rPr>
              <a:t>, as </a:t>
            </a:r>
            <a:r>
              <a:rPr lang="es-ES" sz="900" b="0" i="0" u="none" strike="noStrike" kern="1200" dirty="0" err="1">
                <a:solidFill>
                  <a:schemeClr val="tx1"/>
                </a:solidFill>
                <a:effectLst/>
                <a:latin typeface="Segoe UI Light" pitchFamily="34" charset="0"/>
                <a:ea typeface="+mn-ea"/>
                <a:cs typeface="+mn-cs"/>
              </a:rPr>
              <a:t>well</a:t>
            </a:r>
            <a:r>
              <a:rPr lang="es-ES" sz="900" b="0" i="0" u="none" strike="noStrike" kern="1200" dirty="0">
                <a:solidFill>
                  <a:schemeClr val="tx1"/>
                </a:solidFill>
                <a:effectLst/>
                <a:latin typeface="Segoe UI Light" pitchFamily="34" charset="0"/>
                <a:ea typeface="+mn-ea"/>
                <a:cs typeface="+mn-cs"/>
              </a:rPr>
              <a:t> as a </a:t>
            </a:r>
            <a:r>
              <a:rPr lang="es-ES" sz="900" b="0" i="0" u="none" strike="noStrike" kern="1200" dirty="0" err="1">
                <a:solidFill>
                  <a:schemeClr val="tx1"/>
                </a:solidFill>
                <a:effectLst/>
                <a:latin typeface="Segoe UI Light" pitchFamily="34" charset="0"/>
                <a:ea typeface="+mn-ea"/>
                <a:cs typeface="+mn-cs"/>
              </a:rPr>
              <a:t>code-first</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development</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experience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that</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rapidly</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updates</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the</a:t>
            </a:r>
            <a:r>
              <a:rPr lang="es-ES" sz="900" b="0" i="0" u="none" strike="noStrike" kern="1200" dirty="0">
                <a:solidFill>
                  <a:schemeClr val="tx1"/>
                </a:solidFill>
                <a:effectLst/>
                <a:latin typeface="Segoe UI Light" pitchFamily="34" charset="0"/>
                <a:ea typeface="+mn-ea"/>
                <a:cs typeface="+mn-cs"/>
              </a:rPr>
              <a:t> UI </a:t>
            </a:r>
            <a:r>
              <a:rPr lang="es-ES" sz="900" b="0" i="0" u="none" strike="noStrike" kern="1200" dirty="0" err="1">
                <a:solidFill>
                  <a:schemeClr val="tx1"/>
                </a:solidFill>
                <a:effectLst/>
                <a:latin typeface="Segoe UI Light" pitchFamily="34" charset="0"/>
                <a:ea typeface="+mn-ea"/>
                <a:cs typeface="+mn-cs"/>
              </a:rPr>
              <a:t>by</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applying</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only</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the</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changes</a:t>
            </a:r>
            <a:r>
              <a:rPr lang="es-ES" sz="900" b="0" i="0" u="none" strike="noStrike" kern="1200" dirty="0">
                <a:solidFill>
                  <a:schemeClr val="tx1"/>
                </a:solidFill>
                <a:effectLst/>
                <a:latin typeface="Segoe UI Light" pitchFamily="34" charset="0"/>
                <a:ea typeface="+mn-ea"/>
                <a:cs typeface="+mn-cs"/>
              </a:rPr>
              <a:t> </a:t>
            </a:r>
            <a:r>
              <a:rPr lang="es-ES" sz="900" b="0" i="0" u="none" strike="noStrike" kern="1200" dirty="0" err="1">
                <a:solidFill>
                  <a:schemeClr val="tx1"/>
                </a:solidFill>
                <a:effectLst/>
                <a:latin typeface="Segoe UI Light" pitchFamily="34" charset="0"/>
                <a:ea typeface="+mn-ea"/>
                <a:cs typeface="+mn-cs"/>
              </a:rPr>
              <a:t>necessary</a:t>
            </a:r>
            <a:r>
              <a:rPr lang="es-ES" sz="900" b="0" i="0" u="none" strike="noStrike" kern="1200" dirty="0">
                <a:solidFill>
                  <a:schemeClr val="tx1"/>
                </a:solidFill>
                <a:effectLst/>
                <a:latin typeface="Segoe UI Light" pitchFamily="34" charset="0"/>
                <a:ea typeface="+mn-ea"/>
                <a:cs typeface="+mn-cs"/>
              </a:rPr>
              <a:t>. </a:t>
            </a:r>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1048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17754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There</a:t>
            </a:r>
            <a:r>
              <a:rPr lang="es-ES" dirty="0"/>
              <a:t> are </a:t>
            </a:r>
            <a:r>
              <a:rPr lang="es-ES" dirty="0" err="1"/>
              <a:t>still</a:t>
            </a:r>
            <a:r>
              <a:rPr lang="es-ES" dirty="0"/>
              <a:t> </a:t>
            </a:r>
            <a:r>
              <a:rPr lang="es-ES" dirty="0" err="1"/>
              <a:t>parts</a:t>
            </a:r>
            <a:r>
              <a:rPr lang="es-ES" dirty="0"/>
              <a:t> </a:t>
            </a:r>
            <a:r>
              <a:rPr lang="es-ES" dirty="0" err="1"/>
              <a:t>being</a:t>
            </a:r>
            <a:r>
              <a:rPr lang="es-ES" dirty="0"/>
              <a:t> </a:t>
            </a:r>
            <a:r>
              <a:rPr lang="es-ES" dirty="0" err="1"/>
              <a:t>defined</a:t>
            </a:r>
            <a:r>
              <a:rPr lang="es-ES" dirty="0"/>
              <a:t> </a:t>
            </a:r>
            <a:r>
              <a:rPr lang="es-ES" dirty="0" err="1"/>
              <a:t>or</a:t>
            </a:r>
            <a:r>
              <a:rPr lang="es-ES" dirty="0"/>
              <a:t> </a:t>
            </a:r>
            <a:r>
              <a:rPr lang="es-ES" dirty="0" err="1"/>
              <a:t>evolving</a:t>
            </a:r>
            <a:r>
              <a:rPr lang="es-ES" dirty="0"/>
              <a:t> </a:t>
            </a:r>
            <a:r>
              <a:rPr lang="es-ES" dirty="0" err="1"/>
              <a:t>but</a:t>
            </a:r>
            <a:r>
              <a:rPr lang="es-ES" dirty="0"/>
              <a:t> </a:t>
            </a:r>
            <a:r>
              <a:rPr lang="es-ES" dirty="0" err="1"/>
              <a:t>there</a:t>
            </a:r>
            <a:r>
              <a:rPr lang="es-ES" dirty="0"/>
              <a:t> are </a:t>
            </a:r>
            <a:r>
              <a:rPr lang="es-ES" dirty="0" err="1"/>
              <a:t>important</a:t>
            </a:r>
            <a:r>
              <a:rPr lang="es-ES" dirty="0"/>
              <a:t> </a:t>
            </a:r>
            <a:r>
              <a:rPr lang="es-ES" dirty="0" err="1"/>
              <a:t>improvements</a:t>
            </a:r>
            <a:r>
              <a:rPr lang="es-ES" dirty="0"/>
              <a:t> </a:t>
            </a:r>
            <a:r>
              <a:rPr lang="es-ES" dirty="0" err="1"/>
              <a:t>related</a:t>
            </a:r>
            <a:r>
              <a:rPr lang="es-ES" dirty="0"/>
              <a:t> to </a:t>
            </a:r>
            <a:r>
              <a:rPr lang="es-ES" dirty="0" err="1"/>
              <a:t>tooling</a:t>
            </a:r>
            <a:r>
              <a:rPr lang="es-ES" dirty="0"/>
              <a:t>, </a:t>
            </a:r>
            <a:r>
              <a:rPr lang="es-ES" dirty="0" err="1"/>
              <a:t>let's</a:t>
            </a:r>
            <a:r>
              <a:rPr lang="es-ES" dirty="0"/>
              <a:t> </a:t>
            </a:r>
            <a:r>
              <a:rPr lang="es-ES" dirty="0" err="1"/>
              <a:t>see</a:t>
            </a:r>
            <a:r>
              <a:rPr lang="es-ES" dirty="0"/>
              <a:t> </a:t>
            </a:r>
            <a:r>
              <a:rPr lang="es-ES" dirty="0" err="1"/>
              <a:t>them</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05503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49984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done many things to make developers more productive than ever – we made it a simplified project structure, and that’s what this looks like, a single project!</a:t>
            </a:r>
          </a:p>
          <a:p>
            <a:endParaRPr lang="en-US" dirty="0"/>
          </a:p>
          <a:p>
            <a:r>
              <a:rPr lang="en-US" dirty="0"/>
              <a:t>Built on .NET SDK</a:t>
            </a:r>
          </a:p>
          <a:p>
            <a:endParaRPr lang="en-US" dirty="0"/>
          </a:p>
          <a:p>
            <a:r>
              <a:rPr lang="en-US" dirty="0"/>
              <a:t>Simplified project file – and you can see our new namespaces, Maui and Devices (which is the evolution of essentials)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you’ll be able to deploy to any target right from VS, without toggling which CPU or project is your startup project!</a:t>
            </a:r>
          </a:p>
          <a:p>
            <a:endParaRPr lang="en-US" dirty="0"/>
          </a:p>
          <a:p>
            <a:r>
              <a:rPr lang="en-US" dirty="0"/>
              <a:t>The first thing we’ll do is bring all your fonts, images, and resources into that same exact single project – I’ve added font awesome, and an icon</a:t>
            </a:r>
          </a:p>
          <a:p>
            <a:endParaRPr lang="en-US" dirty="0"/>
          </a:p>
          <a:p>
            <a:r>
              <a:rPr lang="en-US" dirty="0"/>
              <a:t>You have access to 100s of APIs with </a:t>
            </a:r>
            <a:r>
              <a:rPr lang="en-US" dirty="0" err="1"/>
              <a:t>System.Device</a:t>
            </a:r>
            <a:r>
              <a:rPr lang="en-US" dirty="0"/>
              <a:t> and .NET but sometimes you need to get the native stuff. But now right in this you get to the specifics and all your native APIs are right </a:t>
            </a:r>
            <a:r>
              <a:rPr lang="en-US" dirty="0" err="1"/>
              <a:t>htere</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No more different project heads – you’ll be able to put your custom work right in platforms in the single project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6/26/20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0142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F14E7EBF-8FEE-4079-889B-EEE134D3083A}" type="slidenum">
              <a:rPr lang="en-US" smtClean="0"/>
              <a:t>2</a:t>
            </a:fld>
            <a:endParaRPr lang="en-US"/>
          </a:p>
        </p:txBody>
      </p:sp>
    </p:spTree>
    <p:extLst>
      <p:ext uri="{BB962C8B-B14F-4D97-AF65-F5344CB8AC3E}">
        <p14:creationId xmlns:p14="http://schemas.microsoft.com/office/powerpoint/2010/main" val="3420840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This</a:t>
            </a:r>
            <a:r>
              <a:rPr lang="es-ES" dirty="0"/>
              <a:t> </a:t>
            </a:r>
            <a:r>
              <a:rPr lang="es-ES" dirty="0" err="1"/>
              <a:t>is</a:t>
            </a:r>
            <a:r>
              <a:rPr lang="es-ES" dirty="0"/>
              <a:t> a </a:t>
            </a:r>
            <a:r>
              <a:rPr lang="es-ES" dirty="0" err="1"/>
              <a:t>very</a:t>
            </a:r>
            <a:r>
              <a:rPr lang="es-ES" dirty="0"/>
              <a:t> simple demo, as </a:t>
            </a:r>
            <a:r>
              <a:rPr lang="es-ES" dirty="0" err="1"/>
              <a:t>you</a:t>
            </a:r>
            <a:r>
              <a:rPr lang="es-ES" dirty="0"/>
              <a:t> can </a:t>
            </a:r>
            <a:r>
              <a:rPr lang="es-ES" dirty="0" err="1"/>
              <a:t>see</a:t>
            </a:r>
            <a:r>
              <a:rPr lang="es-ES" dirty="0"/>
              <a:t> </a:t>
            </a:r>
            <a:r>
              <a:rPr lang="es-ES" dirty="0" err="1"/>
              <a:t>it</a:t>
            </a:r>
            <a:r>
              <a:rPr lang="es-ES" dirty="0"/>
              <a:t> </a:t>
            </a:r>
            <a:r>
              <a:rPr lang="es-ES" dirty="0" err="1"/>
              <a:t>is</a:t>
            </a:r>
            <a:r>
              <a:rPr lang="es-ES" dirty="0"/>
              <a:t> </a:t>
            </a:r>
            <a:r>
              <a:rPr lang="es-ES" dirty="0" err="1"/>
              <a:t>practically</a:t>
            </a:r>
            <a:r>
              <a:rPr lang="es-ES" dirty="0"/>
              <a:t> a </a:t>
            </a:r>
            <a:r>
              <a:rPr lang="es-ES" dirty="0" err="1"/>
              <a:t>counter</a:t>
            </a:r>
            <a:r>
              <a:rPr lang="es-ES" dirty="0"/>
              <a:t>, </a:t>
            </a:r>
            <a:r>
              <a:rPr lang="es-ES" dirty="0" err="1"/>
              <a:t>but</a:t>
            </a:r>
            <a:r>
              <a:rPr lang="es-ES" dirty="0"/>
              <a:t> </a:t>
            </a:r>
            <a:r>
              <a:rPr lang="es-ES" dirty="0" err="1"/>
              <a:t>we</a:t>
            </a:r>
            <a:r>
              <a:rPr lang="es-ES" dirty="0"/>
              <a:t> </a:t>
            </a:r>
            <a:r>
              <a:rPr lang="es-ES" dirty="0" err="1"/>
              <a:t>have</a:t>
            </a:r>
            <a:r>
              <a:rPr lang="es-ES" dirty="0"/>
              <a:t> a </a:t>
            </a:r>
            <a:r>
              <a:rPr lang="es-ES" dirty="0" err="1"/>
              <a:t>great</a:t>
            </a:r>
            <a:r>
              <a:rPr lang="es-ES" dirty="0"/>
              <a:t> </a:t>
            </a:r>
            <a:r>
              <a:rPr lang="es-ES" dirty="0" err="1"/>
              <a:t>variety</a:t>
            </a:r>
            <a:r>
              <a:rPr lang="es-ES" dirty="0"/>
              <a:t> of </a:t>
            </a:r>
            <a:r>
              <a:rPr lang="es-ES" dirty="0" err="1"/>
              <a:t>details</a:t>
            </a:r>
            <a:r>
              <a:rPr lang="es-ES" dirty="0"/>
              <a:t> and new </a:t>
            </a:r>
            <a:r>
              <a:rPr lang="es-ES" dirty="0" err="1"/>
              <a:t>functionallity</a:t>
            </a:r>
            <a:r>
              <a:rPr lang="es-ES" dirty="0"/>
              <a:t> </a:t>
            </a:r>
            <a:r>
              <a:rPr lang="es-ES" dirty="0" err="1"/>
              <a:t>here</a:t>
            </a:r>
            <a:r>
              <a:rPr lang="es-ES" dirty="0"/>
              <a:t>:</a:t>
            </a:r>
          </a:p>
          <a:p>
            <a:r>
              <a:rPr lang="es-ES" dirty="0"/>
              <a:t>- </a:t>
            </a:r>
            <a:r>
              <a:rPr lang="es-ES" dirty="0" err="1"/>
              <a:t>On</a:t>
            </a:r>
            <a:r>
              <a:rPr lang="es-ES" dirty="0"/>
              <a:t> </a:t>
            </a:r>
            <a:r>
              <a:rPr lang="es-ES" dirty="0" err="1"/>
              <a:t>the</a:t>
            </a:r>
            <a:r>
              <a:rPr lang="es-ES" dirty="0"/>
              <a:t> </a:t>
            </a:r>
            <a:r>
              <a:rPr lang="es-ES" dirty="0" err="1"/>
              <a:t>one</a:t>
            </a:r>
            <a:r>
              <a:rPr lang="es-ES" dirty="0"/>
              <a:t> </a:t>
            </a:r>
            <a:r>
              <a:rPr lang="es-ES" dirty="0" err="1"/>
              <a:t>hand</a:t>
            </a:r>
            <a:r>
              <a:rPr lang="es-ES" dirty="0"/>
              <a:t> </a:t>
            </a:r>
            <a:r>
              <a:rPr lang="es-ES" dirty="0" err="1"/>
              <a:t>we</a:t>
            </a:r>
            <a:r>
              <a:rPr lang="es-ES" dirty="0"/>
              <a:t> </a:t>
            </a:r>
            <a:r>
              <a:rPr lang="es-ES" dirty="0" err="1"/>
              <a:t>see</a:t>
            </a:r>
            <a:r>
              <a:rPr lang="es-ES" dirty="0"/>
              <a:t> </a:t>
            </a:r>
            <a:r>
              <a:rPr lang="es-ES" dirty="0" err="1"/>
              <a:t>the</a:t>
            </a:r>
            <a:r>
              <a:rPr lang="es-ES" dirty="0"/>
              <a:t> use of </a:t>
            </a:r>
            <a:r>
              <a:rPr lang="es-ES" dirty="0" err="1"/>
              <a:t>fluent</a:t>
            </a:r>
            <a:r>
              <a:rPr lang="es-ES" dirty="0"/>
              <a:t>  C# </a:t>
            </a:r>
            <a:r>
              <a:rPr lang="es-ES" dirty="0" err="1"/>
              <a:t>code</a:t>
            </a:r>
            <a:r>
              <a:rPr lang="es-ES" dirty="0"/>
              <a:t> to define </a:t>
            </a:r>
            <a:r>
              <a:rPr lang="es-ES" dirty="0" err="1"/>
              <a:t>the</a:t>
            </a:r>
            <a:r>
              <a:rPr lang="es-ES" dirty="0"/>
              <a:t> UI.</a:t>
            </a:r>
          </a:p>
          <a:p>
            <a:r>
              <a:rPr lang="es-ES" dirty="0"/>
              <a:t>- Hot </a:t>
            </a:r>
            <a:r>
              <a:rPr lang="es-ES" dirty="0" err="1"/>
              <a:t>Reload</a:t>
            </a:r>
            <a:r>
              <a:rPr lang="es-ES" dirty="0"/>
              <a:t> </a:t>
            </a:r>
            <a:r>
              <a:rPr lang="es-ES" dirty="0" err="1"/>
              <a:t>with</a:t>
            </a:r>
            <a:r>
              <a:rPr lang="es-ES" dirty="0"/>
              <a:t> C# </a:t>
            </a:r>
            <a:r>
              <a:rPr lang="es-ES" dirty="0" err="1"/>
              <a:t>code</a:t>
            </a:r>
            <a:r>
              <a:rPr lang="es-ES" dirty="0"/>
              <a:t> to </a:t>
            </a:r>
            <a:r>
              <a:rPr lang="es-ES" dirty="0" err="1"/>
              <a:t>see</a:t>
            </a:r>
            <a:r>
              <a:rPr lang="es-ES" dirty="0"/>
              <a:t> </a:t>
            </a:r>
            <a:r>
              <a:rPr lang="es-ES" dirty="0" err="1"/>
              <a:t>the</a:t>
            </a:r>
            <a:r>
              <a:rPr lang="es-ES" dirty="0"/>
              <a:t> </a:t>
            </a:r>
            <a:r>
              <a:rPr lang="es-ES" dirty="0" err="1"/>
              <a:t>changes</a:t>
            </a:r>
            <a:r>
              <a:rPr lang="es-ES" dirty="0"/>
              <a:t> </a:t>
            </a:r>
            <a:r>
              <a:rPr lang="es-ES" dirty="0" err="1"/>
              <a:t>on</a:t>
            </a:r>
            <a:r>
              <a:rPr lang="es-ES" dirty="0"/>
              <a:t> </a:t>
            </a:r>
            <a:r>
              <a:rPr lang="es-ES" dirty="0" err="1"/>
              <a:t>the</a:t>
            </a:r>
            <a:r>
              <a:rPr lang="es-ES" dirty="0"/>
              <a:t> </a:t>
            </a:r>
            <a:r>
              <a:rPr lang="es-ES" dirty="0" err="1"/>
              <a:t>fly</a:t>
            </a:r>
            <a:r>
              <a:rPr lang="es-ES" dirty="0"/>
              <a:t> in </a:t>
            </a:r>
            <a:r>
              <a:rPr lang="es-ES" dirty="0" err="1"/>
              <a:t>the</a:t>
            </a:r>
            <a:r>
              <a:rPr lang="es-ES" dirty="0"/>
              <a:t> </a:t>
            </a:r>
            <a:r>
              <a:rPr lang="es-ES" dirty="0" err="1"/>
              <a:t>simulator</a:t>
            </a:r>
            <a:r>
              <a:rPr lang="es-ES" dirty="0"/>
              <a:t>.</a:t>
            </a:r>
          </a:p>
          <a:p>
            <a:r>
              <a:rPr lang="es-ES" dirty="0"/>
              <a:t>- Visual Studio </a:t>
            </a:r>
            <a:r>
              <a:rPr lang="es-ES" dirty="0" err="1"/>
              <a:t>Code</a:t>
            </a:r>
            <a:r>
              <a:rPr lang="es-ES" dirty="0"/>
              <a:t>! </a:t>
            </a:r>
            <a:r>
              <a:rPr lang="es-ES" dirty="0" err="1"/>
              <a:t>Is</a:t>
            </a:r>
            <a:r>
              <a:rPr lang="es-ES" dirty="0"/>
              <a:t> </a:t>
            </a:r>
            <a:r>
              <a:rPr lang="es-ES" dirty="0" err="1"/>
              <a:t>being</a:t>
            </a:r>
            <a:r>
              <a:rPr lang="es-ES" dirty="0"/>
              <a:t> </a:t>
            </a:r>
            <a:r>
              <a:rPr lang="es-ES" dirty="0" err="1"/>
              <a:t>used</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316476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Let’s</a:t>
            </a:r>
            <a:r>
              <a:rPr lang="es-ES" dirty="0"/>
              <a:t> </a:t>
            </a:r>
            <a:r>
              <a:rPr lang="es-ES" dirty="0" err="1"/>
              <a:t>talk</a:t>
            </a:r>
            <a:r>
              <a:rPr lang="es-ES" dirty="0"/>
              <a:t> </a:t>
            </a:r>
            <a:r>
              <a:rPr lang="es-ES" dirty="0" err="1"/>
              <a:t>about</a:t>
            </a:r>
            <a:r>
              <a:rPr lang="es-ES" dirty="0"/>
              <a:t> </a:t>
            </a:r>
            <a:r>
              <a:rPr lang="es-ES" dirty="0" err="1"/>
              <a:t>one</a:t>
            </a:r>
            <a:r>
              <a:rPr lang="es-ES" dirty="0"/>
              <a:t> of </a:t>
            </a:r>
            <a:r>
              <a:rPr lang="es-ES" dirty="0" err="1"/>
              <a:t>my</a:t>
            </a:r>
            <a:r>
              <a:rPr lang="es-ES" dirty="0"/>
              <a:t> </a:t>
            </a:r>
            <a:r>
              <a:rPr lang="es-ES" dirty="0" err="1"/>
              <a:t>favorite</a:t>
            </a:r>
            <a:r>
              <a:rPr lang="es-ES" dirty="0"/>
              <a:t> </a:t>
            </a:r>
            <a:r>
              <a:rPr lang="es-ES" dirty="0" err="1"/>
              <a:t>topics</a:t>
            </a:r>
            <a:r>
              <a:rPr lang="es-ES" dirty="0"/>
              <a:t>, </a:t>
            </a:r>
            <a:r>
              <a:rPr lang="es-ES" dirty="0" err="1"/>
              <a:t>the</a:t>
            </a:r>
            <a:r>
              <a:rPr lang="es-ES" dirty="0"/>
              <a:t> new </a:t>
            </a:r>
            <a:r>
              <a:rPr lang="es-ES" dirty="0" err="1"/>
              <a:t>features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08580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main objectives with the new renderers  architecture are:</a:t>
            </a:r>
          </a:p>
          <a:p>
            <a:pPr marL="171450" indent="-171450">
              <a:buFont typeface="Arial" panose="020B0604020202020204" pitchFamily="34" charset="0"/>
              <a:buChar char="•"/>
            </a:pPr>
            <a:r>
              <a:rPr lang="en-US" dirty="0"/>
              <a:t>Simplified project structure, easier for us and contributors to navigate</a:t>
            </a:r>
          </a:p>
          <a:p>
            <a:pPr marL="171450" indent="-171450">
              <a:buFont typeface="Arial" panose="020B0604020202020204" pitchFamily="34" charset="0"/>
              <a:buChar char="•"/>
            </a:pPr>
            <a:r>
              <a:rPr lang="en-US" dirty="0"/>
              <a:t>Middle purple layer can be swapped out for your chosen architecture (e.g., MVVM + XAML, MVU + C#, </a:t>
            </a:r>
            <a:r>
              <a:rPr lang="en-US" dirty="0" err="1"/>
              <a:t>Blazor</a:t>
            </a:r>
            <a:r>
              <a:rPr lang="en-US" dirty="0"/>
              <a:t>)</a:t>
            </a:r>
          </a:p>
          <a:p>
            <a:pPr marL="171450" indent="-171450">
              <a:buFont typeface="Arial" panose="020B0604020202020204" pitchFamily="34" charset="0"/>
              <a:buChar char="•"/>
            </a:pPr>
            <a:r>
              <a:rPr lang="en-US" dirty="0"/>
              <a:t>Initially the </a:t>
            </a:r>
            <a:r>
              <a:rPr lang="en-US" dirty="0" err="1"/>
              <a:t>Xamarin.Forms</a:t>
            </a:r>
            <a:r>
              <a:rPr lang="en-US" dirty="0"/>
              <a:t> renderers have parent element (usually a Layout) was used to define options related to the element (size, etc.). Later renderers were created for the most used controls without the need for this parent element, reducing the visual tree, and improving performance. This was called fast renderers and in .NET MAUI all renderers will be fast renderers.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Invert the dependency and make renderers more consistent and easier to</a:t>
            </a:r>
          </a:p>
          <a:p>
            <a:pPr marL="0" indent="0">
              <a:buFont typeface="Arial" panose="020B0604020202020204" pitchFamily="34" charset="0"/>
              <a:buNone/>
            </a:pPr>
            <a:r>
              <a:rPr lang="en-US" dirty="0"/>
              <a:t>hook into.</a:t>
            </a:r>
          </a:p>
          <a:p>
            <a:pPr marL="0" indent="0">
              <a:buFont typeface="Arial" panose="020B0604020202020204" pitchFamily="34" charset="0"/>
              <a:buNone/>
            </a:pPr>
            <a:r>
              <a:rPr lang="en-US" dirty="0"/>
              <a:t>In </a:t>
            </a:r>
            <a:r>
              <a:rPr lang="en-US" dirty="0" err="1"/>
              <a:t>Xamarin.Forms</a:t>
            </a:r>
            <a:r>
              <a:rPr lang="en-US" dirty="0"/>
              <a:t>, sometimes there are an override, other times not an override</a:t>
            </a:r>
          </a:p>
          <a:p>
            <a:pPr marL="0" indent="0">
              <a:buFont typeface="Arial" panose="020B0604020202020204" pitchFamily="34" charset="0"/>
              <a:buNone/>
            </a:pPr>
            <a:r>
              <a:rPr lang="en-US" dirty="0"/>
              <a:t>and we want to create a really consistent structure.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actual </a:t>
            </a:r>
            <a:r>
              <a:rPr lang="en-US" dirty="0" err="1"/>
              <a:t>Xamarin.Forms</a:t>
            </a:r>
            <a:r>
              <a:rPr lang="en-US" dirty="0"/>
              <a:t> renderers, you have a Forms Button and</a:t>
            </a:r>
          </a:p>
          <a:p>
            <a:pPr marL="0" indent="0">
              <a:buFont typeface="Arial" panose="020B0604020202020204" pitchFamily="34" charset="0"/>
              <a:buNone/>
            </a:pPr>
            <a:r>
              <a:rPr lang="en-US" dirty="0"/>
              <a:t>this Button is a </a:t>
            </a:r>
            <a:r>
              <a:rPr lang="en-US" dirty="0" err="1"/>
              <a:t>BindableObject</a:t>
            </a:r>
            <a:r>
              <a:rPr lang="en-US" dirty="0"/>
              <a:t>, is a structure similar to the UWP structure, </a:t>
            </a:r>
          </a:p>
          <a:p>
            <a:pPr marL="0" indent="0">
              <a:buFont typeface="Arial" panose="020B0604020202020204" pitchFamily="34" charset="0"/>
              <a:buNone/>
            </a:pPr>
            <a:r>
              <a:rPr lang="en-US" dirty="0"/>
              <a:t>and then the renderers depend on the Forms Button and have a deep knowledge of</a:t>
            </a:r>
          </a:p>
          <a:p>
            <a:pPr marL="0" indent="0">
              <a:buFont typeface="Arial" panose="020B0604020202020204" pitchFamily="34" charset="0"/>
              <a:buNone/>
            </a:pPr>
            <a:r>
              <a:rPr lang="en-US" dirty="0"/>
              <a:t>how the </a:t>
            </a:r>
            <a:r>
              <a:rPr lang="en-US" dirty="0" err="1"/>
              <a:t>BindableObject</a:t>
            </a:r>
            <a:r>
              <a:rPr lang="en-US" dirty="0"/>
              <a:t> works (INPC, this is not </a:t>
            </a:r>
            <a:r>
              <a:rPr lang="en-US" dirty="0" err="1"/>
              <a:t>neccesary</a:t>
            </a:r>
            <a:r>
              <a:rPr lang="en-US" dirty="0"/>
              <a:t> for MVU).</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With the new renderer architecture the idea is invert the dependency, so,</a:t>
            </a:r>
          </a:p>
          <a:p>
            <a:pPr marL="0" indent="0">
              <a:buFont typeface="Arial" panose="020B0604020202020204" pitchFamily="34" charset="0"/>
              <a:buNone/>
            </a:pPr>
            <a:r>
              <a:rPr lang="en-US" dirty="0"/>
              <a:t>all the renderers are now based on interfaces. Now, you have a representation of what should be a Button</a:t>
            </a:r>
          </a:p>
          <a:p>
            <a:pPr marL="0" indent="0">
              <a:buFont typeface="Arial" panose="020B0604020202020204" pitchFamily="34" charset="0"/>
              <a:buNone/>
            </a:pPr>
            <a:r>
              <a:rPr lang="en-US" dirty="0"/>
              <a:t>and then we can define that Button (Forms style, MVU). </a:t>
            </a:r>
          </a:p>
          <a:p>
            <a:pPr marL="0" indent="0">
              <a:buFont typeface="Arial" panose="020B0604020202020204" pitchFamily="34" charset="0"/>
              <a:buNone/>
            </a:pPr>
            <a:r>
              <a:rPr lang="en-US" dirty="0"/>
              <a:t>Instead, renderers having Forms Core and know about BO, etc.; .NET MAUI Core has</a:t>
            </a:r>
          </a:p>
          <a:p>
            <a:pPr marL="0" indent="0">
              <a:buFont typeface="Arial" panose="020B0604020202020204" pitchFamily="34" charset="0"/>
              <a:buNone/>
            </a:pPr>
            <a:r>
              <a:rPr lang="en-US" dirty="0"/>
              <a:t>a reference to the renderers.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reduce the coupling between the UI definition and the native implementation. The new renderers works just with pure interfaces,</a:t>
            </a:r>
          </a:p>
          <a:p>
            <a:pPr marL="0" indent="0">
              <a:buFont typeface="Arial" panose="020B0604020202020204" pitchFamily="34" charset="0"/>
              <a:buNone/>
            </a:pPr>
            <a:r>
              <a:rPr lang="en-US" dirty="0"/>
              <a:t>Allowing to take any UI paradigm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6/26/20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66626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Relying on event handlers to orchestrate behavior and property changes</a:t>
            </a:r>
          </a:p>
          <a:p>
            <a:r>
              <a:rPr lang="en-US"/>
              <a:t>Lots of boilerplate code</a:t>
            </a:r>
          </a:p>
          <a:p>
            <a:r>
              <a:rPr lang="en-US"/>
              <a:t>Tons of knowledge required about order of events, both on the platform side and on the Xamarin.Forms side (</a:t>
            </a:r>
            <a:r>
              <a:rPr lang="en-US" err="1"/>
              <a:t>i.e</a:t>
            </a:r>
            <a:r>
              <a:rPr lang="en-US"/>
              <a:t>,, Does this need to happen on </a:t>
            </a:r>
            <a:r>
              <a:rPr lang="en-US" err="1"/>
              <a:t>ElementChanged</a:t>
            </a:r>
            <a:r>
              <a:rPr lang="en-US"/>
              <a:t>? What about </a:t>
            </a:r>
            <a:r>
              <a:rPr lang="en-US" err="1"/>
              <a:t>ElementPropertyChanged</a:t>
            </a:r>
            <a:r>
              <a:rPr lang="en-US"/>
              <a: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6/26/20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57231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don’t actually have to make this specific to iOS. You could actually make an extension method that changes the background color for each platform, and this mapping can live in one shared partial class…even less code!</a:t>
            </a:r>
          </a:p>
          <a:p>
            <a:r>
              <a:rPr lang="en-US" dirty="0"/>
              <a:t>Way easier to unit test, much less specific knowledge required about the inner workings of Maui to do something simple as change a color.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6/26/20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41111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6/26/20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99005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In </a:t>
            </a:r>
            <a:r>
              <a:rPr lang="es-ES" dirty="0" err="1"/>
              <a:t>Xamarin.Forms</a:t>
            </a:r>
            <a:r>
              <a:rPr lang="es-ES" dirty="0"/>
              <a:t> </a:t>
            </a:r>
            <a:r>
              <a:rPr lang="es-ES" dirty="0" err="1"/>
              <a:t>we</a:t>
            </a:r>
            <a:r>
              <a:rPr lang="es-ES" dirty="0"/>
              <a:t> </a:t>
            </a:r>
            <a:r>
              <a:rPr lang="es-ES" dirty="0" err="1"/>
              <a:t>will</a:t>
            </a:r>
            <a:r>
              <a:rPr lang="es-ES" dirty="0"/>
              <a:t> </a:t>
            </a:r>
            <a:r>
              <a:rPr lang="es-ES" dirty="0" err="1"/>
              <a:t>have</a:t>
            </a:r>
            <a:r>
              <a:rPr lang="es-ES" dirty="0"/>
              <a:t> new </a:t>
            </a:r>
            <a:r>
              <a:rPr lang="es-ES" dirty="0" err="1"/>
              <a:t>features</a:t>
            </a:r>
            <a:r>
              <a:rPr lang="es-ES" dirty="0"/>
              <a:t> </a:t>
            </a:r>
            <a:r>
              <a:rPr lang="es-ES" dirty="0" err="1"/>
              <a:t>next</a:t>
            </a:r>
            <a:r>
              <a:rPr lang="es-ES" dirty="0"/>
              <a:t> </a:t>
            </a:r>
            <a:r>
              <a:rPr lang="es-ES" dirty="0" err="1"/>
              <a:t>versions</a:t>
            </a:r>
            <a:r>
              <a:rPr lang="es-ES" dirty="0"/>
              <a:t> </a:t>
            </a:r>
            <a:r>
              <a:rPr lang="es-ES" dirty="0" err="1"/>
              <a:t>such</a:t>
            </a:r>
            <a:r>
              <a:rPr lang="es-ES" dirty="0"/>
              <a:t> as </a:t>
            </a:r>
            <a:r>
              <a:rPr lang="es-ES" dirty="0" err="1"/>
              <a:t>the</a:t>
            </a:r>
            <a:r>
              <a:rPr lang="es-ES" dirty="0"/>
              <a:t> </a:t>
            </a:r>
            <a:r>
              <a:rPr lang="es-ES" dirty="0" err="1"/>
              <a:t>possibility</a:t>
            </a:r>
            <a:r>
              <a:rPr lang="es-ES" dirty="0"/>
              <a:t> of </a:t>
            </a:r>
            <a:r>
              <a:rPr lang="es-ES" dirty="0" err="1"/>
              <a:t>creating</a:t>
            </a:r>
            <a:r>
              <a:rPr lang="es-ES" dirty="0"/>
              <a:t> </a:t>
            </a:r>
            <a:r>
              <a:rPr lang="es-ES" dirty="0" err="1"/>
              <a:t>shapes</a:t>
            </a:r>
            <a:r>
              <a:rPr lang="es-ES" dirty="0"/>
              <a:t>, clip </a:t>
            </a:r>
            <a:r>
              <a:rPr lang="es-ES" dirty="0" err="1"/>
              <a:t>views</a:t>
            </a:r>
            <a:r>
              <a:rPr lang="es-ES" dirty="0"/>
              <a:t> </a:t>
            </a:r>
            <a:r>
              <a:rPr lang="es-ES" dirty="0" err="1"/>
              <a:t>using</a:t>
            </a:r>
            <a:r>
              <a:rPr lang="es-ES" dirty="0"/>
              <a:t> </a:t>
            </a:r>
            <a:r>
              <a:rPr lang="es-ES" dirty="0" err="1"/>
              <a:t>shapes</a:t>
            </a:r>
            <a:r>
              <a:rPr lang="es-ES" dirty="0"/>
              <a:t>, </a:t>
            </a:r>
            <a:r>
              <a:rPr lang="es-ES" dirty="0" err="1"/>
              <a:t>gradients</a:t>
            </a:r>
            <a:r>
              <a:rPr lang="es-ES" dirty="0"/>
              <a:t>, new </a:t>
            </a:r>
            <a:r>
              <a:rPr lang="es-ES" dirty="0" err="1"/>
              <a:t>controls</a:t>
            </a:r>
            <a:r>
              <a:rPr lang="es-ES" dirty="0"/>
              <a:t> </a:t>
            </a:r>
            <a:r>
              <a:rPr lang="es-ES" dirty="0" err="1"/>
              <a:t>like</a:t>
            </a:r>
            <a:r>
              <a:rPr lang="es-ES" dirty="0"/>
              <a:t> a </a:t>
            </a:r>
            <a:r>
              <a:rPr lang="es-ES" dirty="0" err="1"/>
              <a:t>TabView</a:t>
            </a:r>
            <a:r>
              <a:rPr lang="es-ES" dirty="0"/>
              <a:t>, </a:t>
            </a:r>
            <a:r>
              <a:rPr lang="es-ES" dirty="0" err="1"/>
              <a:t>or</a:t>
            </a:r>
            <a:r>
              <a:rPr lang="es-ES" dirty="0"/>
              <a:t> </a:t>
            </a:r>
            <a:r>
              <a:rPr lang="es-ES" dirty="0" err="1"/>
              <a:t>an</a:t>
            </a:r>
            <a:r>
              <a:rPr lang="es-ES" dirty="0"/>
              <a:t> </a:t>
            </a:r>
            <a:r>
              <a:rPr lang="es-ES" dirty="0" err="1"/>
              <a:t>improved</a:t>
            </a:r>
            <a:r>
              <a:rPr lang="es-ES" dirty="0"/>
              <a:t> </a:t>
            </a:r>
            <a:r>
              <a:rPr lang="es-ES" dirty="0" err="1"/>
              <a:t>version</a:t>
            </a:r>
            <a:r>
              <a:rPr lang="es-ES" dirty="0"/>
              <a:t> of Shell. Of </a:t>
            </a:r>
            <a:r>
              <a:rPr lang="es-ES" dirty="0" err="1"/>
              <a:t>course</a:t>
            </a:r>
            <a:r>
              <a:rPr lang="es-ES" dirty="0"/>
              <a:t>, </a:t>
            </a:r>
            <a:r>
              <a:rPr lang="es-ES" dirty="0" err="1"/>
              <a:t>all</a:t>
            </a:r>
            <a:r>
              <a:rPr lang="es-ES" dirty="0"/>
              <a:t> </a:t>
            </a:r>
            <a:r>
              <a:rPr lang="es-ES" dirty="0" err="1"/>
              <a:t>this</a:t>
            </a:r>
            <a:r>
              <a:rPr lang="es-ES" dirty="0"/>
              <a:t> </a:t>
            </a:r>
            <a:r>
              <a:rPr lang="es-ES" dirty="0" err="1"/>
              <a:t>functionality</a:t>
            </a:r>
            <a:r>
              <a:rPr lang="es-ES" dirty="0"/>
              <a:t> </a:t>
            </a:r>
            <a:r>
              <a:rPr lang="es-ES" dirty="0" err="1"/>
              <a:t>will</a:t>
            </a:r>
            <a:r>
              <a:rPr lang="es-ES" dirty="0"/>
              <a:t> be </a:t>
            </a:r>
            <a:r>
              <a:rPr lang="es-ES" dirty="0" err="1"/>
              <a:t>also</a:t>
            </a:r>
            <a:r>
              <a:rPr lang="es-ES" dirty="0"/>
              <a:t> </a:t>
            </a:r>
            <a:r>
              <a:rPr lang="es-ES" dirty="0" err="1"/>
              <a:t>available</a:t>
            </a:r>
            <a:r>
              <a:rPr lang="es-ES" dirty="0"/>
              <a:t> in .NET MAUI.</a:t>
            </a:r>
          </a:p>
          <a:p>
            <a:endParaRPr lang="es-ES" dirty="0"/>
          </a:p>
          <a:p>
            <a:pPr marL="171450" indent="-171450">
              <a:buFont typeface="Arial" panose="020B0604020202020204" pitchFamily="34" charset="0"/>
              <a:buChar char="•"/>
            </a:pPr>
            <a:r>
              <a:rPr lang="es-ES" dirty="0" err="1"/>
              <a:t>We</a:t>
            </a:r>
            <a:r>
              <a:rPr lang="es-ES" dirty="0"/>
              <a:t> </a:t>
            </a:r>
            <a:r>
              <a:rPr lang="es-ES" dirty="0" err="1"/>
              <a:t>really</a:t>
            </a:r>
            <a:r>
              <a:rPr lang="es-ES" dirty="0"/>
              <a:t> </a:t>
            </a:r>
            <a:r>
              <a:rPr lang="es-ES" dirty="0" err="1"/>
              <a:t>want</a:t>
            </a:r>
            <a:r>
              <a:rPr lang="es-ES" dirty="0"/>
              <a:t> to </a:t>
            </a:r>
            <a:r>
              <a:rPr lang="es-ES" dirty="0" err="1"/>
              <a:t>give</a:t>
            </a:r>
            <a:r>
              <a:rPr lang="es-ES" dirty="0"/>
              <a:t> </a:t>
            </a:r>
            <a:r>
              <a:rPr lang="es-ES" dirty="0" err="1"/>
              <a:t>the</a:t>
            </a:r>
            <a:r>
              <a:rPr lang="es-ES" dirty="0"/>
              <a:t> </a:t>
            </a:r>
            <a:r>
              <a:rPr lang="es-ES" dirty="0" err="1"/>
              <a:t>same</a:t>
            </a:r>
            <a:r>
              <a:rPr lang="es-ES" dirty="0"/>
              <a:t> </a:t>
            </a:r>
            <a:r>
              <a:rPr lang="es-ES" dirty="0" err="1"/>
              <a:t>possibilities</a:t>
            </a:r>
            <a:r>
              <a:rPr lang="es-ES" dirty="0"/>
              <a:t> </a:t>
            </a:r>
            <a:r>
              <a:rPr lang="es-ES" dirty="0" err="1"/>
              <a:t>when</a:t>
            </a:r>
            <a:r>
              <a:rPr lang="es-ES" dirty="0"/>
              <a:t> </a:t>
            </a:r>
            <a:r>
              <a:rPr lang="es-ES" dirty="0" err="1"/>
              <a:t>creating</a:t>
            </a:r>
            <a:r>
              <a:rPr lang="es-ES" dirty="0"/>
              <a:t> desktop </a:t>
            </a:r>
            <a:r>
              <a:rPr lang="es-ES" dirty="0" err="1"/>
              <a:t>applications,for</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have</a:t>
            </a:r>
            <a:r>
              <a:rPr lang="es-ES" dirty="0"/>
              <a:t> </a:t>
            </a:r>
            <a:r>
              <a:rPr lang="es-ES" dirty="0" err="1"/>
              <a:t>functionality</a:t>
            </a:r>
            <a:r>
              <a:rPr lang="es-ES" dirty="0"/>
              <a:t> </a:t>
            </a:r>
            <a:r>
              <a:rPr lang="es-ES" dirty="0" err="1"/>
              <a:t>parity</a:t>
            </a:r>
            <a:r>
              <a:rPr lang="es-ES" dirty="0"/>
              <a:t> in </a:t>
            </a:r>
            <a:r>
              <a:rPr lang="es-ES" dirty="0" err="1"/>
              <a:t>macOS</a:t>
            </a:r>
            <a:r>
              <a:rPr lang="es-ES" dirty="0"/>
              <a:t> and </a:t>
            </a:r>
            <a:r>
              <a:rPr lang="es-ES" dirty="0" err="1"/>
              <a:t>WIndows</a:t>
            </a:r>
            <a:r>
              <a:rPr lang="es-ES" dirty="0"/>
              <a:t>. </a:t>
            </a:r>
            <a:r>
              <a:rPr lang="es-ES" dirty="0" err="1"/>
              <a:t>Also</a:t>
            </a:r>
            <a:r>
              <a:rPr lang="es-ES" dirty="0"/>
              <a:t> </a:t>
            </a:r>
            <a:r>
              <a:rPr lang="es-ES" dirty="0" err="1"/>
              <a:t>will</a:t>
            </a:r>
            <a:r>
              <a:rPr lang="es-ES" dirty="0"/>
              <a:t> </a:t>
            </a:r>
            <a:r>
              <a:rPr lang="es-ES" dirty="0" err="1"/>
              <a:t>include</a:t>
            </a:r>
            <a:r>
              <a:rPr lang="es-ES" dirty="0"/>
              <a:t> </a:t>
            </a:r>
            <a:r>
              <a:rPr lang="es-ES" dirty="0" err="1"/>
              <a:t>multi-window</a:t>
            </a:r>
            <a:r>
              <a:rPr lang="es-ES" dirty="0"/>
              <a:t> </a:t>
            </a:r>
            <a:r>
              <a:rPr lang="es-ES" dirty="0" err="1"/>
              <a:t>support</a:t>
            </a:r>
            <a:r>
              <a:rPr lang="es-ES" dirty="0"/>
              <a:t>.</a:t>
            </a:r>
          </a:p>
          <a:p>
            <a:pPr marL="171450" indent="-171450">
              <a:buFont typeface="Arial" panose="020B0604020202020204" pitchFamily="34" charset="0"/>
              <a:buChar char="•"/>
            </a:pPr>
            <a:r>
              <a:rPr lang="es-ES" dirty="0" err="1"/>
              <a:t>Will</a:t>
            </a:r>
            <a:r>
              <a:rPr lang="es-ES" dirty="0"/>
              <a:t> </a:t>
            </a:r>
            <a:r>
              <a:rPr lang="es-ES" dirty="0" err="1"/>
              <a:t>have</a:t>
            </a:r>
            <a:r>
              <a:rPr lang="es-ES" dirty="0"/>
              <a:t> </a:t>
            </a:r>
            <a:r>
              <a:rPr lang="es-ES" dirty="0" err="1"/>
              <a:t>many</a:t>
            </a:r>
            <a:r>
              <a:rPr lang="es-ES" dirty="0"/>
              <a:t> more visual </a:t>
            </a:r>
            <a:r>
              <a:rPr lang="es-ES" dirty="0" err="1"/>
              <a:t>options</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75092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646415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Predictable releases helps everyone, not only the businesses that use .NET but also the open source projects that are built upon .NET.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9154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There</a:t>
            </a:r>
            <a:r>
              <a:rPr lang="es-ES" dirty="0"/>
              <a:t> are </a:t>
            </a:r>
            <a:r>
              <a:rPr lang="es-ES" dirty="0" err="1"/>
              <a:t>still</a:t>
            </a:r>
            <a:r>
              <a:rPr lang="es-ES" dirty="0"/>
              <a:t> </a:t>
            </a:r>
            <a:r>
              <a:rPr lang="es-ES" dirty="0" err="1"/>
              <a:t>parts</a:t>
            </a:r>
            <a:r>
              <a:rPr lang="es-ES" dirty="0"/>
              <a:t> </a:t>
            </a:r>
            <a:r>
              <a:rPr lang="es-ES" dirty="0" err="1"/>
              <a:t>being</a:t>
            </a:r>
            <a:r>
              <a:rPr lang="es-ES" dirty="0"/>
              <a:t> </a:t>
            </a:r>
            <a:r>
              <a:rPr lang="es-ES" dirty="0" err="1"/>
              <a:t>defined</a:t>
            </a:r>
            <a:r>
              <a:rPr lang="es-ES" dirty="0"/>
              <a:t> </a:t>
            </a:r>
            <a:r>
              <a:rPr lang="es-ES" dirty="0" err="1"/>
              <a:t>or</a:t>
            </a:r>
            <a:r>
              <a:rPr lang="es-ES" dirty="0"/>
              <a:t> </a:t>
            </a:r>
            <a:r>
              <a:rPr lang="es-ES" dirty="0" err="1"/>
              <a:t>evolving</a:t>
            </a:r>
            <a:r>
              <a:rPr lang="es-ES" dirty="0"/>
              <a:t> </a:t>
            </a:r>
            <a:r>
              <a:rPr lang="es-ES" dirty="0" err="1"/>
              <a:t>but</a:t>
            </a:r>
            <a:r>
              <a:rPr lang="es-ES" dirty="0"/>
              <a:t> </a:t>
            </a:r>
            <a:r>
              <a:rPr lang="es-ES" dirty="0" err="1"/>
              <a:t>there</a:t>
            </a:r>
            <a:r>
              <a:rPr lang="es-ES" dirty="0"/>
              <a:t> are </a:t>
            </a:r>
            <a:r>
              <a:rPr lang="es-ES" dirty="0" err="1"/>
              <a:t>important</a:t>
            </a:r>
            <a:r>
              <a:rPr lang="es-ES" dirty="0"/>
              <a:t> </a:t>
            </a:r>
            <a:r>
              <a:rPr lang="es-ES" dirty="0" err="1"/>
              <a:t>improvements</a:t>
            </a:r>
            <a:r>
              <a:rPr lang="es-ES" dirty="0"/>
              <a:t> </a:t>
            </a:r>
            <a:r>
              <a:rPr lang="es-ES" dirty="0" err="1"/>
              <a:t>related</a:t>
            </a:r>
            <a:r>
              <a:rPr lang="es-ES" dirty="0"/>
              <a:t> to </a:t>
            </a:r>
            <a:r>
              <a:rPr lang="es-ES" dirty="0" err="1"/>
              <a:t>tooling</a:t>
            </a:r>
            <a:r>
              <a:rPr lang="es-ES" dirty="0"/>
              <a:t>, </a:t>
            </a:r>
            <a:r>
              <a:rPr lang="es-ES" dirty="0" err="1"/>
              <a:t>let's</a:t>
            </a:r>
            <a:r>
              <a:rPr lang="es-ES" dirty="0"/>
              <a:t> </a:t>
            </a:r>
            <a:r>
              <a:rPr lang="es-ES" dirty="0" err="1"/>
              <a:t>see</a:t>
            </a:r>
            <a:r>
              <a:rPr lang="es-ES" dirty="0"/>
              <a:t> </a:t>
            </a:r>
            <a:r>
              <a:rPr lang="es-ES" dirty="0" err="1"/>
              <a:t>them</a:t>
            </a:r>
            <a:r>
              <a:rPr lang="es-ES" dirty="0"/>
              <a:t>!</a:t>
            </a:r>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17493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Tree>
    <p:extLst>
      <p:ext uri="{BB962C8B-B14F-4D97-AF65-F5344CB8AC3E}">
        <p14:creationId xmlns:p14="http://schemas.microsoft.com/office/powerpoint/2010/main" val="2102513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4E7EBF-8FEE-4079-889B-EEE134D3083A}" type="slidenum">
              <a:rPr lang="en-US" smtClean="0"/>
              <a:t>30</a:t>
            </a:fld>
            <a:endParaRPr lang="en-US"/>
          </a:p>
        </p:txBody>
      </p:sp>
    </p:spTree>
    <p:extLst>
      <p:ext uri="{BB962C8B-B14F-4D97-AF65-F5344CB8AC3E}">
        <p14:creationId xmlns:p14="http://schemas.microsoft.com/office/powerpoint/2010/main" val="3701257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.NET is a free, cross-platform, open source developer platform for building many different types of applications. With .NET, you can build for web, mobile, desktop, gaming, and IoT. </a:t>
            </a:r>
          </a:p>
          <a:p>
            <a:r>
              <a:rPr lang="en-US" b="1" dirty="0"/>
              <a:t>.NET enables developers to be more productive building applications of any type, for any device.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788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Standard we can share libraries easily across all these types of applications. Today .NET cover workloads we never had before, like Linux workloads and Machine Learning &amp; AI. </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74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the future…..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203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D18B56EA-E28F-4F92-9F16-7A6F2501B303}" type="datetime8">
              <a:rPr lang="en-US" smtClean="0"/>
              <a:t>6/26/20 8:50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996186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r>
              <a:rPr lang="en-US" sz="1800" b="1" dirty="0">
                <a:solidFill>
                  <a:srgbClr val="000000"/>
                </a:solidFill>
                <a:effectLst/>
                <a:latin typeface="Calibri" panose="020F0502020204030204" pitchFamily="34" charset="0"/>
                <a:ea typeface="Calibri" panose="020F0502020204030204" pitchFamily="34" charset="0"/>
              </a:rPr>
              <a:t>The vision for one .NET is to simplify the platform and choices for .NET developers and provide a single stack that supports the best of breed solutions for all modern workloads. </a:t>
            </a:r>
          </a:p>
          <a:p>
            <a:pPr marL="0" marR="0"/>
            <a:endParaRPr lang="en-US" sz="1800" dirty="0">
              <a:solidFill>
                <a:srgbClr val="000000"/>
              </a:solidFill>
              <a:effectLst/>
              <a:latin typeface="Calibri" panose="020F0502020204030204" pitchFamily="34" charset="0"/>
              <a:ea typeface="Calibri" panose="020F0502020204030204" pitchFamily="34" charset="0"/>
            </a:endParaRPr>
          </a:p>
          <a:p>
            <a:pPr marL="0" marR="0"/>
            <a:r>
              <a:rPr lang="en-US" sz="1800" dirty="0">
                <a:solidFill>
                  <a:srgbClr val="000000"/>
                </a:solidFill>
                <a:effectLst/>
                <a:latin typeface="Calibri" panose="020F0502020204030204" pitchFamily="34" charset="0"/>
                <a:ea typeface="Calibri" panose="020F0502020204030204" pitchFamily="34" charset="0"/>
              </a:rPr>
              <a:t>Last year at Build, we said we would take .NET Core and Mono/Xamarin implementations and unify them into one base class library (BCL) and toolchain (SDK). </a:t>
            </a:r>
          </a:p>
          <a:p>
            <a:pPr marL="0" marR="0"/>
            <a:r>
              <a:rPr lang="en-US" sz="1800" dirty="0">
                <a:solidFill>
                  <a:srgbClr val="000000"/>
                </a:solidFill>
                <a:effectLst/>
                <a:latin typeface="Calibri" panose="020F0502020204030204" pitchFamily="34" charset="0"/>
                <a:ea typeface="Calibri" panose="020F0502020204030204" pitchFamily="34" charset="0"/>
              </a:rPr>
              <a:t>We will have these </a:t>
            </a:r>
            <a:r>
              <a:rPr lang="en-US" sz="1800" dirty="0" err="1">
                <a:solidFill>
                  <a:srgbClr val="000000"/>
                </a:solidFill>
                <a:effectLst/>
                <a:latin typeface="Calibri" panose="020F0502020204030204" pitchFamily="34" charset="0"/>
                <a:ea typeface="Calibri" panose="020F0502020204030204" pitchFamily="34" charset="0"/>
              </a:rPr>
              <a:t>featuresin</a:t>
            </a:r>
            <a:r>
              <a:rPr lang="en-US" sz="1800" dirty="0">
                <a:solidFill>
                  <a:srgbClr val="000000"/>
                </a:solidFill>
                <a:effectLst/>
                <a:latin typeface="Calibri" panose="020F0502020204030204" pitchFamily="34" charset="0"/>
                <a:ea typeface="Calibri" panose="020F0502020204030204" pitchFamily="34" charset="0"/>
              </a:rPr>
              <a:t> preview for the .NET 5 release but the unification will be truly completed with .NET 6, our Long-Term Support (LTS) release.</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00"/>
                </a:solidFill>
                <a:effectLst/>
                <a:latin typeface="Calibri" panose="020F0502020204030204" pitchFamily="34" charset="0"/>
                <a:ea typeface="Calibri" panose="020F0502020204030204" pitchFamily="34" charset="0"/>
              </a:rPr>
              <a:t> </a:t>
            </a:r>
            <a:r>
              <a:rPr lang="en-US" sz="1800" b="1" dirty="0">
                <a:solidFill>
                  <a:srgbClr val="000000"/>
                </a:solidFill>
                <a:effectLst/>
                <a:latin typeface="Calibri" panose="020F0502020204030204" pitchFamily="34" charset="0"/>
                <a:ea typeface="Calibri" panose="020F0502020204030204" pitchFamily="34" charset="0"/>
              </a:rPr>
              <a:t>Our vision has not changed, but our timeline has.</a:t>
            </a:r>
            <a:endParaRPr lang="en-US" sz="1800" b="1"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.NET 5 will have several cloud &amp; web investments.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267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I’m excited to talk about  .NET Multi-platform App UI, or just .NET MAUI.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 cross-platform, native UI stack so you’ll get great performance on any device.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like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evolution of Xamarin technology, building 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Xamarin.Forms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expanding that to cross-platform desktop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with previews available end of this year. You’ll see us working on it in the open on GitHub.  </a:t>
            </a:r>
          </a:p>
          <a:p>
            <a:endParaRPr lang="en-US" i="1" dirty="0"/>
          </a:p>
        </p:txBody>
      </p:sp>
      <p:sp>
        <p:nvSpPr>
          <p:cNvPr id="4" name="Slide Number Placeholder 3"/>
          <p:cNvSpPr>
            <a:spLocks noGrp="1"/>
          </p:cNvSpPr>
          <p:nvPr>
            <p:ph type="sldNum" sz="quarter" idx="5"/>
          </p:nvPr>
        </p:nvSpPr>
        <p:spPr/>
        <p:txBody>
          <a:bodyPr/>
          <a:lstStyle/>
          <a:p>
            <a:fld id="{F14E7EBF-8FEE-4079-889B-EEE134D3083A}" type="slidenum">
              <a:rPr lang="en-US" smtClean="0"/>
              <a:t>9</a:t>
            </a:fld>
            <a:endParaRPr lang="en-US"/>
          </a:p>
        </p:txBody>
      </p:sp>
    </p:spTree>
    <p:extLst>
      <p:ext uri="{BB962C8B-B14F-4D97-AF65-F5344CB8AC3E}">
        <p14:creationId xmlns:p14="http://schemas.microsoft.com/office/powerpoint/2010/main" val="1259060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‹Nº›</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40333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75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623887" y="1282304"/>
            <a:ext cx="7886700" cy="2139553"/>
          </a:xfrm>
          <a:prstGeom prst="rect">
            <a:avLst/>
          </a:prstGeom>
        </p:spPr>
        <p:txBody>
          <a:bodyPr anchor="b"/>
          <a:lstStyle>
            <a:lvl1pPr>
              <a:defRPr sz="4499"/>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623887" y="3442098"/>
            <a:ext cx="7886700" cy="385133"/>
          </a:xfrm>
          <a:prstGeom prst="rect">
            <a:avLst/>
          </a:prstGeom>
        </p:spPr>
        <p:txBody>
          <a:bodyPr/>
          <a:lstStyle>
            <a:lvl1pPr marL="0" indent="0">
              <a:buNone/>
              <a:defRPr sz="1800">
                <a:solidFill>
                  <a:schemeClr val="tx1">
                    <a:lumMod val="20000"/>
                    <a:lumOff val="80000"/>
                  </a:schemeClr>
                </a:solidFill>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7" indent="0">
              <a:buNone/>
              <a:defRPr sz="1200">
                <a:solidFill>
                  <a:schemeClr val="tx1">
                    <a:tint val="75000"/>
                  </a:schemeClr>
                </a:solidFill>
              </a:defRPr>
            </a:lvl4pPr>
            <a:lvl5pPr marL="1371476" indent="0">
              <a:buNone/>
              <a:defRPr sz="1200">
                <a:solidFill>
                  <a:schemeClr val="tx1">
                    <a:tint val="75000"/>
                  </a:schemeClr>
                </a:solidFill>
              </a:defRPr>
            </a:lvl5pPr>
            <a:lvl6pPr marL="1714345"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6/26/20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‹Nº›</a:t>
            </a:fld>
            <a:endParaRPr lang="en-US"/>
          </a:p>
        </p:txBody>
      </p:sp>
    </p:spTree>
    <p:extLst>
      <p:ext uri="{BB962C8B-B14F-4D97-AF65-F5344CB8AC3E}">
        <p14:creationId xmlns:p14="http://schemas.microsoft.com/office/powerpoint/2010/main" val="775953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0" y="891883"/>
            <a:ext cx="5826763" cy="1704411"/>
          </a:xfrm>
        </p:spPr>
        <p:txBody>
          <a:bodyPr wrap="square">
            <a:spAutoFit/>
          </a:bodyPr>
          <a:lstStyle>
            <a:lvl1pPr marL="0" indent="0">
              <a:buNone/>
              <a:defRPr baseline="0">
                <a:solidFill>
                  <a:srgbClr val="0A79D2"/>
                </a:solidFill>
              </a:defRPr>
            </a:lvl1pPr>
            <a:lvl2pPr marL="25206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10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4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8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6193628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8017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94"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951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853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2293867"/>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3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2932952"/>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2174091"/>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Click to 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9630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02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60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441197" y="342900"/>
            <a:ext cx="5631743" cy="830179"/>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439792" y="1320010"/>
            <a:ext cx="8295134" cy="3480591"/>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61777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xamarin/MobileBlazorBindings"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8.xml"/><Relationship Id="rId16" Type="http://schemas.openxmlformats.org/officeDocument/2006/relationships/image" Target="../media/image42.sv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0.sv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github.com/dotnet/maui"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hyperlink" Target="http://geeks.ms/blogs/jsuarez"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hyperlink" Target="mailto:javiersuarezruiz@Hot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52.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
        <p:cNvGrpSpPr/>
        <p:nvPr/>
      </p:nvGrpSpPr>
      <p:grpSpPr>
        <a:xfrm>
          <a:off x="0" y="0"/>
          <a:ext cx="0" cy="0"/>
          <a:chOff x="0" y="0"/>
          <a:chExt cx="0" cy="0"/>
        </a:xfrm>
      </p:grpSpPr>
      <p:sp>
        <p:nvSpPr>
          <p:cNvPr id="37" name="Shape 37"/>
          <p:cNvSpPr txBox="1">
            <a:spLocks noGrp="1"/>
          </p:cNvSpPr>
          <p:nvPr>
            <p:ph type="ctrTitle"/>
          </p:nvPr>
        </p:nvSpPr>
        <p:spPr>
          <a:xfrm>
            <a:off x="311708" y="1545450"/>
            <a:ext cx="8520600" cy="2052600"/>
          </a:xfrm>
          <a:prstGeom prst="rect">
            <a:avLst/>
          </a:prstGeom>
        </p:spPr>
        <p:txBody>
          <a:bodyPr wrap="square" lIns="91425" tIns="91425" rIns="91425" bIns="91425" anchor="ctr" anchorCtr="0">
            <a:noAutofit/>
          </a:bodyPr>
          <a:lstStyle/>
          <a:p>
            <a:pPr lvl="0"/>
            <a:r>
              <a:rPr lang="en-US" sz="4000" b="1" dirty="0">
                <a:solidFill>
                  <a:srgbClr val="F07347"/>
                </a:solidFill>
              </a:rPr>
              <a:t>.NET MAUI</a:t>
            </a:r>
            <a:br>
              <a:rPr lang="en" sz="3800" dirty="0">
                <a:solidFill>
                  <a:srgbClr val="F07347"/>
                </a:solidFill>
                <a:latin typeface="Segoe UI" panose="020B0502040204020203" pitchFamily="34" charset="0"/>
                <a:ea typeface="Roboto"/>
                <a:cs typeface="Segoe UI" panose="020B0502040204020203" pitchFamily="34" charset="0"/>
                <a:sym typeface="Roboto"/>
              </a:rPr>
            </a:br>
            <a:r>
              <a:rPr lang="es-ES" sz="2000" dirty="0">
                <a:solidFill>
                  <a:srgbClr val="F07347"/>
                </a:solidFill>
                <a:latin typeface="Segoe UI" panose="020B0502040204020203" pitchFamily="34" charset="0"/>
                <a:ea typeface="Roboto"/>
                <a:cs typeface="Segoe UI" panose="020B0502040204020203" pitchFamily="34" charset="0"/>
                <a:sym typeface="Roboto"/>
              </a:rPr>
              <a:t>Introducción</a:t>
            </a:r>
            <a:endParaRPr lang="en" sz="3800" dirty="0">
              <a:solidFill>
                <a:srgbClr val="F07347"/>
              </a:solidFill>
              <a:latin typeface="Segoe UI" panose="020B0502040204020203" pitchFamily="34" charset="0"/>
              <a:ea typeface="Roboto"/>
              <a:cs typeface="Segoe UI" panose="020B0502040204020203" pitchFamily="34" charset="0"/>
              <a:sym typeface="Roboto"/>
            </a:endParaRPr>
          </a:p>
        </p:txBody>
      </p:sp>
      <p:pic>
        <p:nvPicPr>
          <p:cNvPr id="3" name="Imagen 2" descr="Imagen que contiene dibujo, señal&#10;&#10;Descripción generada automáticamente">
            <a:extLst>
              <a:ext uri="{FF2B5EF4-FFF2-40B4-BE49-F238E27FC236}">
                <a16:creationId xmlns:a16="http://schemas.microsoft.com/office/drawing/2014/main" id="{D9BF4E66-E38A-0E4D-8303-C1B0426560A1}"/>
              </a:ext>
            </a:extLst>
          </p:cNvPr>
          <p:cNvPicPr>
            <a:picLocks noChangeAspect="1"/>
          </p:cNvPicPr>
          <p:nvPr/>
        </p:nvPicPr>
        <p:blipFill>
          <a:blip r:embed="rId3"/>
          <a:stretch>
            <a:fillRect/>
          </a:stretch>
        </p:blipFill>
        <p:spPr>
          <a:xfrm>
            <a:off x="8286998" y="4292435"/>
            <a:ext cx="762000" cy="762000"/>
          </a:xfrm>
          <a:prstGeom prst="rect">
            <a:avLst/>
          </a:prstGeom>
        </p:spPr>
      </p:pic>
      <p:pic>
        <p:nvPicPr>
          <p:cNvPr id="5" name="Graphic 32">
            <a:extLst>
              <a:ext uri="{FF2B5EF4-FFF2-40B4-BE49-F238E27FC236}">
                <a16:creationId xmlns:a16="http://schemas.microsoft.com/office/drawing/2014/main" id="{AFB9FED1-968F-D24D-849D-87C7B5D140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990791" y="1706931"/>
            <a:ext cx="1723254" cy="17296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water, riding, green&#10;&#10;Description automatically generated">
            <a:extLst>
              <a:ext uri="{FF2B5EF4-FFF2-40B4-BE49-F238E27FC236}">
                <a16:creationId xmlns:a16="http://schemas.microsoft.com/office/drawing/2014/main" id="{70449B27-E7D9-45C8-8162-467F312E7D47}"/>
              </a:ext>
            </a:extLst>
          </p:cNvPr>
          <p:cNvPicPr>
            <a:picLocks noChangeAspect="1"/>
          </p:cNvPicPr>
          <p:nvPr/>
        </p:nvPicPr>
        <p:blipFill>
          <a:blip r:embed="rId3"/>
          <a:stretch>
            <a:fillRect/>
          </a:stretch>
        </p:blipFill>
        <p:spPr>
          <a:xfrm>
            <a:off x="649" y="-1689284"/>
            <a:ext cx="12168937" cy="6845028"/>
          </a:xfrm>
          <a:prstGeom prst="rect">
            <a:avLst/>
          </a:prstGeom>
        </p:spPr>
      </p:pic>
      <p:grpSp>
        <p:nvGrpSpPr>
          <p:cNvPr id="8" name="Group 7">
            <a:extLst>
              <a:ext uri="{FF2B5EF4-FFF2-40B4-BE49-F238E27FC236}">
                <a16:creationId xmlns:a16="http://schemas.microsoft.com/office/drawing/2014/main" id="{2E9A20E3-1560-4AF8-9D90-B9DA16BBBBCD}"/>
              </a:ext>
            </a:extLst>
          </p:cNvPr>
          <p:cNvGrpSpPr/>
          <p:nvPr/>
        </p:nvGrpSpPr>
        <p:grpSpPr>
          <a:xfrm>
            <a:off x="1959270" y="953665"/>
            <a:ext cx="5225460" cy="3236172"/>
            <a:chOff x="1175248" y="1271246"/>
            <a:chExt cx="6968268" cy="4315508"/>
          </a:xfrm>
        </p:grpSpPr>
        <p:grpSp>
          <p:nvGrpSpPr>
            <p:cNvPr id="43" name="Group 42">
              <a:extLst>
                <a:ext uri="{FF2B5EF4-FFF2-40B4-BE49-F238E27FC236}">
                  <a16:creationId xmlns:a16="http://schemas.microsoft.com/office/drawing/2014/main" id="{63C05B96-40C9-492C-BFA2-160A56012513}"/>
                </a:ext>
              </a:extLst>
            </p:cNvPr>
            <p:cNvGrpSpPr/>
            <p:nvPr/>
          </p:nvGrpSpPr>
          <p:grpSpPr>
            <a:xfrm>
              <a:off x="1175248" y="1271246"/>
              <a:ext cx="4870304" cy="4315508"/>
              <a:chOff x="896456" y="1936327"/>
              <a:chExt cx="3000375" cy="2658590"/>
            </a:xfrm>
            <a:effectLst>
              <a:outerShdw blurRad="88900" dist="101600" dir="2700000" algn="tl" rotWithShape="0">
                <a:prstClr val="black">
                  <a:alpha val="66000"/>
                </a:prstClr>
              </a:outerShdw>
            </a:effectLst>
          </p:grpSpPr>
          <p:sp>
            <p:nvSpPr>
              <p:cNvPr id="5" name="Rectangle 4">
                <a:extLst>
                  <a:ext uri="{FF2B5EF4-FFF2-40B4-BE49-F238E27FC236}">
                    <a16:creationId xmlns:a16="http://schemas.microsoft.com/office/drawing/2014/main" id="{9800192F-208F-4F24-87F9-75A65AE119DC}"/>
                  </a:ext>
                </a:extLst>
              </p:cNvPr>
              <p:cNvSpPr/>
              <p:nvPr/>
            </p:nvSpPr>
            <p:spPr bwMode="auto">
              <a:xfrm>
                <a:off x="896457" y="3193256"/>
                <a:ext cx="3000374" cy="695325"/>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2100" dirty="0">
                    <a:solidFill>
                      <a:schemeClr val="bg1"/>
                    </a:solidFill>
                    <a:ea typeface="Segoe UI" pitchFamily="34" charset="0"/>
                    <a:cs typeface="Segoe UI" pitchFamily="34" charset="0"/>
                  </a:rPr>
                  <a:t>.NET MAUI</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96456" y="3899592"/>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2100" dirty="0">
                    <a:solidFill>
                      <a:schemeClr val="bg1"/>
                    </a:solidFill>
                    <a:ea typeface="Segoe UI" pitchFamily="34" charset="0"/>
                    <a:cs typeface="Segoe UI" pitchFamily="34" charset="0"/>
                  </a:rPr>
                  <a:t>.NET Platform</a:t>
                </a:r>
              </a:p>
            </p:txBody>
          </p:sp>
          <p:grpSp>
            <p:nvGrpSpPr>
              <p:cNvPr id="26" name="monitor 1" descr="monitor, desktop">
                <a:extLst>
                  <a:ext uri="{FF2B5EF4-FFF2-40B4-BE49-F238E27FC236}">
                    <a16:creationId xmlns:a16="http://schemas.microsoft.com/office/drawing/2014/main" id="{C4137CD4-FFF9-4BFC-ADB4-F83AFAB3DF50}"/>
                  </a:ext>
                </a:extLst>
              </p:cNvPr>
              <p:cNvGrpSpPr/>
              <p:nvPr/>
            </p:nvGrpSpPr>
            <p:grpSpPr>
              <a:xfrm>
                <a:off x="1339705" y="1968774"/>
                <a:ext cx="719172" cy="662877"/>
                <a:chOff x="4233864" y="1827214"/>
                <a:chExt cx="403225" cy="328613"/>
              </a:xfrm>
            </p:grpSpPr>
            <p:sp>
              <p:nvSpPr>
                <p:cNvPr id="23" name="Freeform 53">
                  <a:extLst>
                    <a:ext uri="{FF2B5EF4-FFF2-40B4-BE49-F238E27FC236}">
                      <a16:creationId xmlns:a16="http://schemas.microsoft.com/office/drawing/2014/main" id="{DA8EF698-9DE6-4BAB-8657-527421111A9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24" name="Freeform 54">
                  <a:extLst>
                    <a:ext uri="{FF2B5EF4-FFF2-40B4-BE49-F238E27FC236}">
                      <a16:creationId xmlns:a16="http://schemas.microsoft.com/office/drawing/2014/main" id="{D5D20E13-5FD5-48D6-85DD-C2D062DAD639}"/>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25" name="Freeform 173">
                  <a:extLst>
                    <a:ext uri="{FF2B5EF4-FFF2-40B4-BE49-F238E27FC236}">
                      <a16:creationId xmlns:a16="http://schemas.microsoft.com/office/drawing/2014/main" id="{AB788E63-5561-4FA0-98B1-9584DB0552A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grpSp>
          <p:grpSp>
            <p:nvGrpSpPr>
              <p:cNvPr id="32" name="phone" descr="phone">
                <a:extLst>
                  <a:ext uri="{FF2B5EF4-FFF2-40B4-BE49-F238E27FC236}">
                    <a16:creationId xmlns:a16="http://schemas.microsoft.com/office/drawing/2014/main" id="{5B489B9D-3DE3-4CA8-A2DB-4587B0CCBD1F}"/>
                  </a:ext>
                </a:extLst>
              </p:cNvPr>
              <p:cNvGrpSpPr/>
              <p:nvPr/>
            </p:nvGrpSpPr>
            <p:grpSpPr>
              <a:xfrm>
                <a:off x="2987129" y="1936327"/>
                <a:ext cx="409875" cy="695324"/>
                <a:chOff x="7648576" y="1841501"/>
                <a:chExt cx="177800" cy="301625"/>
              </a:xfrm>
            </p:grpSpPr>
            <p:sp>
              <p:nvSpPr>
                <p:cNvPr id="28" name="Freeform 48">
                  <a:extLst>
                    <a:ext uri="{FF2B5EF4-FFF2-40B4-BE49-F238E27FC236}">
                      <a16:creationId xmlns:a16="http://schemas.microsoft.com/office/drawing/2014/main" id="{42FF6D46-C018-49D8-87C3-2FDFDC27E00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29" name="Rectangle 28">
                  <a:extLst>
                    <a:ext uri="{FF2B5EF4-FFF2-40B4-BE49-F238E27FC236}">
                      <a16:creationId xmlns:a16="http://schemas.microsoft.com/office/drawing/2014/main" id="{C6830F7E-734D-45FE-958C-0891F5C7625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30" name="Freeform 50">
                  <a:extLst>
                    <a:ext uri="{FF2B5EF4-FFF2-40B4-BE49-F238E27FC236}">
                      <a16:creationId xmlns:a16="http://schemas.microsoft.com/office/drawing/2014/main" id="{0DBAF93A-A7E4-4B30-9551-35995F8A7260}"/>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31" name="Freeform 175">
                  <a:extLst>
                    <a:ext uri="{FF2B5EF4-FFF2-40B4-BE49-F238E27FC236}">
                      <a16:creationId xmlns:a16="http://schemas.microsoft.com/office/drawing/2014/main" id="{1A1AADD2-6308-4EC2-A486-8195C72467B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2"/>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grpSp>
          <p:grpSp>
            <p:nvGrpSpPr>
              <p:cNvPr id="41" name="Group 40">
                <a:extLst>
                  <a:ext uri="{FF2B5EF4-FFF2-40B4-BE49-F238E27FC236}">
                    <a16:creationId xmlns:a16="http://schemas.microsoft.com/office/drawing/2014/main" id="{3CA7F954-5F13-4768-8EFA-8388611F38EB}"/>
                  </a:ext>
                </a:extLst>
              </p:cNvPr>
              <p:cNvGrpSpPr/>
              <p:nvPr/>
            </p:nvGrpSpPr>
            <p:grpSpPr>
              <a:xfrm>
                <a:off x="1630084" y="2676724"/>
                <a:ext cx="138416" cy="549020"/>
                <a:chOff x="1630084" y="2676724"/>
                <a:chExt cx="138416" cy="549020"/>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30083" y="2676725"/>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nvGrpSpPr>
              <p:cNvPr id="42" name="Group 41">
                <a:extLst>
                  <a:ext uri="{FF2B5EF4-FFF2-40B4-BE49-F238E27FC236}">
                    <a16:creationId xmlns:a16="http://schemas.microsoft.com/office/drawing/2014/main" id="{F79BCACF-B842-45DA-84BF-73FB617EF8ED}"/>
                  </a:ext>
                </a:extLst>
              </p:cNvPr>
              <p:cNvGrpSpPr/>
              <p:nvPr/>
            </p:nvGrpSpPr>
            <p:grpSpPr>
              <a:xfrm>
                <a:off x="3100559" y="2679796"/>
                <a:ext cx="138416" cy="549020"/>
                <a:chOff x="3100559" y="2679796"/>
                <a:chExt cx="138416" cy="549020"/>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flipV="1">
                  <a:off x="3166104" y="2745809"/>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A77D1215-CF02-4203-90E3-2430EE1334F5}"/>
                    </a:ext>
                    <a:ext uri="{C183D7F6-B498-43B3-948B-1728B52AA6E4}">
                      <adec:decorative xmlns:adec="http://schemas.microsoft.com/office/drawing/2017/decorative" val="1"/>
                    </a:ext>
                  </a:extLst>
                </p:cNvPr>
                <p:cNvSpPr/>
                <p:nvPr/>
              </p:nvSpPr>
              <p:spPr bwMode="auto">
                <a:xfrm rot="16200000">
                  <a:off x="3100558" y="2679797"/>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pic>
          <p:nvPicPr>
            <p:cNvPr id="33" name="Graphic 32">
              <a:extLst>
                <a:ext uri="{FF2B5EF4-FFF2-40B4-BE49-F238E27FC236}">
                  <a16:creationId xmlns:a16="http://schemas.microsoft.com/office/drawing/2014/main" id="{FF20B8C5-638C-4709-B698-C3A3E232E7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rot="21311756">
              <a:off x="5362938" y="2422347"/>
              <a:ext cx="2780578" cy="2790876"/>
            </a:xfrm>
            <a:prstGeom prst="rect">
              <a:avLst/>
            </a:prstGeom>
            <a:effectLst>
              <a:outerShdw blurRad="88900" dist="101600" dir="2700000" algn="tl" rotWithShape="0">
                <a:prstClr val="black">
                  <a:alpha val="66000"/>
                </a:prstClr>
              </a:outerShdw>
            </a:effectLst>
          </p:spPr>
        </p:pic>
      </p:grpSp>
    </p:spTree>
    <p:extLst>
      <p:ext uri="{BB962C8B-B14F-4D97-AF65-F5344CB8AC3E}">
        <p14:creationId xmlns:p14="http://schemas.microsoft.com/office/powerpoint/2010/main" val="32185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8394E-9F63-4BC3-AE57-4A4E0838EFA7}"/>
              </a:ext>
            </a:extLst>
          </p:cNvPr>
          <p:cNvSpPr>
            <a:spLocks noGrp="1"/>
          </p:cNvSpPr>
          <p:nvPr>
            <p:ph type="title"/>
          </p:nvPr>
        </p:nvSpPr>
        <p:spPr/>
        <p:txBody>
          <a:bodyPr/>
          <a:lstStyle/>
          <a:p>
            <a:r>
              <a:rPr lang="en-US" dirty="0">
                <a:solidFill>
                  <a:srgbClr val="F07347"/>
                </a:solidFill>
              </a:rPr>
              <a:t>.NET MAUI</a:t>
            </a:r>
          </a:p>
        </p:txBody>
      </p:sp>
      <p:sp>
        <p:nvSpPr>
          <p:cNvPr id="3" name="Text Placeholder 2">
            <a:extLst>
              <a:ext uri="{FF2B5EF4-FFF2-40B4-BE49-F238E27FC236}">
                <a16:creationId xmlns:a16="http://schemas.microsoft.com/office/drawing/2014/main" id="{A1E4965E-4118-46A3-8E77-5FBF7D091F65}"/>
              </a:ext>
            </a:extLst>
          </p:cNvPr>
          <p:cNvSpPr>
            <a:spLocks noGrp="1"/>
          </p:cNvSpPr>
          <p:nvPr>
            <p:ph type="body" sz="quarter" idx="10"/>
          </p:nvPr>
        </p:nvSpPr>
        <p:spPr>
          <a:xfrm>
            <a:off x="440379" y="1075990"/>
            <a:ext cx="8262718" cy="3624360"/>
          </a:xfrm>
        </p:spPr>
        <p:txBody>
          <a:bodyPr/>
          <a:lstStyle/>
          <a:p>
            <a:r>
              <a:rPr lang="en-US" dirty="0" err="1"/>
              <a:t>System.Maui</a:t>
            </a:r>
            <a:r>
              <a:rPr lang="en-US" dirty="0"/>
              <a:t>		</a:t>
            </a:r>
            <a:r>
              <a:rPr lang="en-US" i="1" dirty="0" err="1"/>
              <a:t>evolución</a:t>
            </a:r>
            <a:r>
              <a:rPr lang="en-US" i="1" dirty="0"/>
              <a:t> de </a:t>
            </a:r>
            <a:r>
              <a:rPr lang="en-US" i="1" dirty="0" err="1"/>
              <a:t>Xamarin.Forms</a:t>
            </a:r>
            <a:endParaRPr lang="en-US" dirty="0"/>
          </a:p>
          <a:p>
            <a:r>
              <a:rPr lang="en-US" dirty="0" err="1"/>
              <a:t>System.Devices</a:t>
            </a:r>
            <a:r>
              <a:rPr lang="en-US" dirty="0"/>
              <a:t> 		</a:t>
            </a:r>
            <a:r>
              <a:rPr lang="en-US" i="1" dirty="0" err="1"/>
              <a:t>evolución</a:t>
            </a:r>
            <a:r>
              <a:rPr lang="en-US" i="1" dirty="0"/>
              <a:t> de </a:t>
            </a:r>
            <a:r>
              <a:rPr lang="en-US" i="1" dirty="0" err="1"/>
              <a:t>Xamarin.Essentials</a:t>
            </a:r>
            <a:endParaRPr lang="en-US" i="1" dirty="0"/>
          </a:p>
          <a:p>
            <a:endParaRPr lang="en-US" dirty="0"/>
          </a:p>
          <a:p>
            <a:r>
              <a:rPr lang="en-US" dirty="0"/>
              <a:t>File | New </a:t>
            </a:r>
          </a:p>
          <a:p>
            <a:r>
              <a:rPr lang="en-US" dirty="0"/>
              <a:t>	Multi-platform App UI (.NET)</a:t>
            </a:r>
          </a:p>
          <a:p>
            <a:r>
              <a:rPr lang="en-US" dirty="0"/>
              <a:t>CLI</a:t>
            </a:r>
          </a:p>
          <a:p>
            <a:r>
              <a:rPr lang="en-US" dirty="0">
                <a:latin typeface="Lucida Console" panose="020B0609040504020204" pitchFamily="49" charset="0"/>
              </a:rPr>
              <a:t>dotnet new </a:t>
            </a:r>
            <a:r>
              <a:rPr lang="en-US" dirty="0" err="1">
                <a:latin typeface="Lucida Console" panose="020B0609040504020204" pitchFamily="49" charset="0"/>
              </a:rPr>
              <a:t>maui</a:t>
            </a:r>
            <a:endParaRPr lang="en-US" dirty="0">
              <a:latin typeface="Lucida Console" panose="020B0609040504020204" pitchFamily="49" charset="0"/>
            </a:endParaRPr>
          </a:p>
        </p:txBody>
      </p:sp>
    </p:spTree>
    <p:extLst>
      <p:ext uri="{BB962C8B-B14F-4D97-AF65-F5344CB8AC3E}">
        <p14:creationId xmlns:p14="http://schemas.microsoft.com/office/powerpoint/2010/main" val="291602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8394E-9F63-4BC3-AE57-4A4E0838EFA7}"/>
              </a:ext>
            </a:extLst>
          </p:cNvPr>
          <p:cNvSpPr>
            <a:spLocks noGrp="1"/>
          </p:cNvSpPr>
          <p:nvPr>
            <p:ph type="title"/>
          </p:nvPr>
        </p:nvSpPr>
        <p:spPr/>
        <p:txBody>
          <a:bodyPr/>
          <a:lstStyle/>
          <a:p>
            <a:r>
              <a:rPr lang="en-US" dirty="0">
                <a:solidFill>
                  <a:srgbClr val="F07347"/>
                </a:solidFill>
              </a:rPr>
              <a:t>.NET para iOS y Android</a:t>
            </a:r>
          </a:p>
        </p:txBody>
      </p:sp>
      <p:sp>
        <p:nvSpPr>
          <p:cNvPr id="3" name="Text Placeholder 2">
            <a:extLst>
              <a:ext uri="{FF2B5EF4-FFF2-40B4-BE49-F238E27FC236}">
                <a16:creationId xmlns:a16="http://schemas.microsoft.com/office/drawing/2014/main" id="{A1E4965E-4118-46A3-8E77-5FBF7D091F65}"/>
              </a:ext>
            </a:extLst>
          </p:cNvPr>
          <p:cNvSpPr>
            <a:spLocks noGrp="1"/>
          </p:cNvSpPr>
          <p:nvPr>
            <p:ph type="body" sz="quarter" idx="10"/>
          </p:nvPr>
        </p:nvSpPr>
        <p:spPr>
          <a:xfrm>
            <a:off x="440379" y="1075990"/>
            <a:ext cx="8262718" cy="3553571"/>
          </a:xfrm>
        </p:spPr>
        <p:txBody>
          <a:bodyPr/>
          <a:lstStyle/>
          <a:p>
            <a:r>
              <a:rPr lang="en-US" dirty="0" err="1"/>
              <a:t>Xamarin.iOS</a:t>
            </a:r>
            <a:r>
              <a:rPr lang="en-US" dirty="0"/>
              <a:t> 		--&gt; .NET para iOS</a:t>
            </a:r>
          </a:p>
          <a:p>
            <a:r>
              <a:rPr lang="en-US" dirty="0" err="1"/>
              <a:t>Xamarin.Android</a:t>
            </a:r>
            <a:r>
              <a:rPr lang="en-US" dirty="0"/>
              <a:t> 		--&gt; .NET para Android</a:t>
            </a:r>
          </a:p>
          <a:p>
            <a:r>
              <a:rPr lang="en-US" sz="1400" dirty="0"/>
              <a:t>Los namespaces &amp; APIs no </a:t>
            </a:r>
            <a:r>
              <a:rPr lang="en-US" sz="1400" dirty="0" err="1"/>
              <a:t>cambiarán</a:t>
            </a:r>
            <a:r>
              <a:rPr lang="en-US" sz="1400" dirty="0"/>
              <a:t> con </a:t>
            </a:r>
            <a:r>
              <a:rPr lang="en-US" sz="1400" dirty="0" err="1"/>
              <a:t>respecto</a:t>
            </a:r>
            <a:r>
              <a:rPr lang="en-US" sz="1400" dirty="0"/>
              <a:t> a las APIs </a:t>
            </a:r>
            <a:r>
              <a:rPr lang="en-US" sz="1400" dirty="0" err="1"/>
              <a:t>existentes</a:t>
            </a:r>
            <a:r>
              <a:rPr lang="en-US" sz="1400" dirty="0"/>
              <a:t> </a:t>
            </a:r>
            <a:r>
              <a:rPr lang="en-US" sz="1400" dirty="0" err="1"/>
              <a:t>en</a:t>
            </a:r>
            <a:r>
              <a:rPr lang="en-US" sz="1400" dirty="0"/>
              <a:t> </a:t>
            </a:r>
            <a:r>
              <a:rPr lang="en-US" sz="1400" dirty="0" err="1"/>
              <a:t>UIKit</a:t>
            </a:r>
            <a:r>
              <a:rPr lang="en-US" sz="1400" dirty="0"/>
              <a:t> &amp; Android APIs</a:t>
            </a:r>
            <a:endParaRPr lang="en-US" dirty="0"/>
          </a:p>
          <a:p>
            <a:r>
              <a:rPr lang="en-US" dirty="0"/>
              <a:t>File | New (SDK style)</a:t>
            </a:r>
          </a:p>
          <a:p>
            <a:r>
              <a:rPr lang="en-US" dirty="0"/>
              <a:t>CLI</a:t>
            </a:r>
          </a:p>
          <a:p>
            <a:r>
              <a:rPr lang="en-US" dirty="0">
                <a:latin typeface="Lucida Console" panose="020B0609040504020204" pitchFamily="49" charset="0"/>
              </a:rPr>
              <a:t>dotnet new </a:t>
            </a:r>
            <a:r>
              <a:rPr lang="en-US" dirty="0" err="1">
                <a:latin typeface="Lucida Console" panose="020B0609040504020204" pitchFamily="49" charset="0"/>
              </a:rPr>
              <a:t>ios</a:t>
            </a:r>
            <a:endParaRPr lang="en-US" dirty="0">
              <a:latin typeface="Lucida Console" panose="020B0609040504020204" pitchFamily="49" charset="0"/>
            </a:endParaRPr>
          </a:p>
          <a:p>
            <a:r>
              <a:rPr lang="en-US" dirty="0">
                <a:latin typeface="Lucida Console" panose="020B0609040504020204" pitchFamily="49" charset="0"/>
              </a:rPr>
              <a:t>dotnet new android</a:t>
            </a:r>
            <a:endParaRPr lang="en-US" sz="1400" dirty="0">
              <a:latin typeface="Lucida Console" panose="020B0609040504020204" pitchFamily="49" charset="0"/>
            </a:endParaRPr>
          </a:p>
        </p:txBody>
      </p:sp>
    </p:spTree>
    <p:extLst>
      <p:ext uri="{BB962C8B-B14F-4D97-AF65-F5344CB8AC3E}">
        <p14:creationId xmlns:p14="http://schemas.microsoft.com/office/powerpoint/2010/main" val="242783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00633" y="2166994"/>
            <a:ext cx="6876075" cy="1521088"/>
          </a:xfrm>
        </p:spPr>
        <p:txBody>
          <a:bodyPr/>
          <a:lstStyle/>
          <a:p>
            <a:r>
              <a:rPr lang="en-US" sz="5294" dirty="0" err="1">
                <a:solidFill>
                  <a:srgbClr val="F07347"/>
                </a:solidFill>
                <a:latin typeface="Segoe UI Semibold"/>
                <a:cs typeface="Segoe UI Semibold"/>
              </a:rPr>
              <a:t>Creando</a:t>
            </a:r>
            <a:r>
              <a:rPr lang="en-US" sz="5294" dirty="0">
                <a:solidFill>
                  <a:srgbClr val="F07347"/>
                </a:solidFill>
                <a:latin typeface="Segoe UI Semibold"/>
                <a:cs typeface="Segoe UI Semibold"/>
              </a:rPr>
              <a:t> la UI con .NET MAUI</a:t>
            </a:r>
            <a:endParaRPr lang="en-US" sz="5256" dirty="0">
              <a:solidFill>
                <a:srgbClr val="F07347"/>
              </a:solidFill>
              <a:cs typeface="Segoe UI"/>
            </a:endParaRPr>
          </a:p>
        </p:txBody>
      </p:sp>
      <p:pic>
        <p:nvPicPr>
          <p:cNvPr id="5" name="Graphic 4">
            <a:extLst>
              <a:ext uri="{FF2B5EF4-FFF2-40B4-BE49-F238E27FC236}">
                <a16:creationId xmlns:a16="http://schemas.microsoft.com/office/drawing/2014/main" id="{5F0F365E-268C-3F4B-9CD5-DAFDECDA2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6779" y="2166994"/>
            <a:ext cx="2636704" cy="2646924"/>
          </a:xfrm>
          <a:prstGeom prst="rect">
            <a:avLst/>
          </a:prstGeom>
        </p:spPr>
      </p:pic>
    </p:spTree>
    <p:extLst>
      <p:ext uri="{BB962C8B-B14F-4D97-AF65-F5344CB8AC3E}">
        <p14:creationId xmlns:p14="http://schemas.microsoft.com/office/powerpoint/2010/main" val="13942157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err="1">
                <a:solidFill>
                  <a:srgbClr val="F07347"/>
                </a:solidFill>
                <a:latin typeface="Segoe UI Semibold"/>
                <a:cs typeface="Segoe UI Semibold"/>
              </a:rPr>
              <a:t>Creando</a:t>
            </a:r>
            <a:r>
              <a:rPr lang="en-US" dirty="0">
                <a:solidFill>
                  <a:srgbClr val="F07347"/>
                </a:solidFill>
                <a:latin typeface="Segoe UI Semibold"/>
                <a:cs typeface="Segoe UI Semibold"/>
              </a:rPr>
              <a:t> la UI con .NET MAUI</a:t>
            </a:r>
            <a:endParaRPr lang="en-US" dirty="0">
              <a:solidFill>
                <a:srgbClr val="F07347"/>
              </a:solidFill>
            </a:endParaRP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311700" y="919480"/>
            <a:ext cx="8103260" cy="471904"/>
          </a:xfrm>
        </p:spPr>
        <p:txBody>
          <a:bodyPr vert="horz" wrap="square" lIns="109713" tIns="68570" rIns="109713" bIns="68570" rtlCol="0" anchor="t" anchorCtr="0">
            <a:spAutoFit/>
          </a:bodyPr>
          <a:lstStyle/>
          <a:p>
            <a:pPr>
              <a:buNone/>
            </a:pPr>
            <a:r>
              <a:rPr lang="en-US" sz="2059" dirty="0" err="1">
                <a:solidFill>
                  <a:schemeClr val="bg2">
                    <a:lumMod val="25000"/>
                  </a:schemeClr>
                </a:solidFill>
                <a:cs typeface="Segoe UI"/>
              </a:rPr>
              <a:t>Puedes</a:t>
            </a:r>
            <a:r>
              <a:rPr lang="en-US" sz="2059" dirty="0">
                <a:solidFill>
                  <a:schemeClr val="bg2">
                    <a:lumMod val="25000"/>
                  </a:schemeClr>
                </a:solidFill>
                <a:cs typeface="Segoe UI"/>
              </a:rPr>
              <a:t> </a:t>
            </a:r>
            <a:r>
              <a:rPr lang="en-US" sz="2059" dirty="0" err="1">
                <a:solidFill>
                  <a:schemeClr val="bg2">
                    <a:lumMod val="25000"/>
                  </a:schemeClr>
                </a:solidFill>
                <a:cs typeface="Segoe UI"/>
              </a:rPr>
              <a:t>seguir</a:t>
            </a:r>
            <a:r>
              <a:rPr lang="en-US" sz="2059" dirty="0">
                <a:solidFill>
                  <a:schemeClr val="bg2">
                    <a:lumMod val="25000"/>
                  </a:schemeClr>
                </a:solidFill>
                <a:cs typeface="Segoe UI"/>
              </a:rPr>
              <a:t> </a:t>
            </a:r>
            <a:r>
              <a:rPr lang="en-US" sz="2059" dirty="0" err="1">
                <a:solidFill>
                  <a:schemeClr val="bg2">
                    <a:lumMod val="25000"/>
                  </a:schemeClr>
                </a:solidFill>
                <a:cs typeface="Segoe UI"/>
              </a:rPr>
              <a:t>usando</a:t>
            </a:r>
            <a:r>
              <a:rPr lang="en-US" sz="2059" dirty="0">
                <a:solidFill>
                  <a:schemeClr val="bg2">
                    <a:lumMod val="25000"/>
                  </a:schemeClr>
                </a:solidFill>
                <a:cs typeface="Segoe UI"/>
              </a:rPr>
              <a:t> XAML y MVVM</a:t>
            </a:r>
          </a:p>
        </p:txBody>
      </p:sp>
      <p:pic>
        <p:nvPicPr>
          <p:cNvPr id="5" name="Picture 9" descr="A close up of a sign&#10;&#10;Description generated with high confidence">
            <a:extLst>
              <a:ext uri="{FF2B5EF4-FFF2-40B4-BE49-F238E27FC236}">
                <a16:creationId xmlns:a16="http://schemas.microsoft.com/office/drawing/2014/main" id="{512D56B8-57FB-CB4C-AA60-F8011BF60C76}"/>
              </a:ext>
            </a:extLst>
          </p:cNvPr>
          <p:cNvPicPr>
            <a:picLocks noChangeAspect="1"/>
          </p:cNvPicPr>
          <p:nvPr/>
        </p:nvPicPr>
        <p:blipFill>
          <a:blip r:embed="rId3"/>
          <a:stretch>
            <a:fillRect/>
          </a:stretch>
        </p:blipFill>
        <p:spPr>
          <a:xfrm>
            <a:off x="2355628" y="1560625"/>
            <a:ext cx="4432746" cy="1169282"/>
          </a:xfrm>
          <a:prstGeom prst="rect">
            <a:avLst/>
          </a:prstGeom>
        </p:spPr>
      </p:pic>
      <p:pic>
        <p:nvPicPr>
          <p:cNvPr id="6" name="Picture 11" descr="A screenshot of a cell phone&#10;&#10;Description generated with very high confidence">
            <a:extLst>
              <a:ext uri="{FF2B5EF4-FFF2-40B4-BE49-F238E27FC236}">
                <a16:creationId xmlns:a16="http://schemas.microsoft.com/office/drawing/2014/main" id="{EA1CDEAE-42DB-6342-99ED-158EA7A9CF75}"/>
              </a:ext>
            </a:extLst>
          </p:cNvPr>
          <p:cNvPicPr>
            <a:picLocks noChangeAspect="1"/>
          </p:cNvPicPr>
          <p:nvPr/>
        </p:nvPicPr>
        <p:blipFill>
          <a:blip r:embed="rId4"/>
          <a:stretch>
            <a:fillRect/>
          </a:stretch>
        </p:blipFill>
        <p:spPr>
          <a:xfrm>
            <a:off x="2355628" y="3068389"/>
            <a:ext cx="4432745" cy="1775612"/>
          </a:xfrm>
          <a:prstGeom prst="rect">
            <a:avLst/>
          </a:prstGeom>
        </p:spPr>
      </p:pic>
    </p:spTree>
    <p:extLst>
      <p:ext uri="{BB962C8B-B14F-4D97-AF65-F5344CB8AC3E}">
        <p14:creationId xmlns:p14="http://schemas.microsoft.com/office/powerpoint/2010/main" val="215965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err="1">
                <a:solidFill>
                  <a:srgbClr val="F07347"/>
                </a:solidFill>
                <a:latin typeface="Segoe UI Semibold"/>
                <a:cs typeface="Segoe UI Semibold"/>
              </a:rPr>
              <a:t>Creando</a:t>
            </a:r>
            <a:r>
              <a:rPr lang="en-US" dirty="0">
                <a:solidFill>
                  <a:srgbClr val="F07347"/>
                </a:solidFill>
                <a:latin typeface="Segoe UI Semibold"/>
                <a:cs typeface="Segoe UI Semibold"/>
              </a:rPr>
              <a:t> la UI con .NET MAUI</a:t>
            </a:r>
            <a:endParaRPr lang="en-US" dirty="0">
              <a:solidFill>
                <a:srgbClr val="F07347"/>
              </a:solidFill>
            </a:endParaRP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634548" y="892122"/>
            <a:ext cx="8103260" cy="1745714"/>
          </a:xfrm>
        </p:spPr>
        <p:txBody>
          <a:bodyPr vert="horz" wrap="square" lIns="109713" tIns="68570" rIns="109713" bIns="68570" rtlCol="0" anchor="t" anchorCtr="0">
            <a:spAutoFit/>
          </a:bodyPr>
          <a:lstStyle/>
          <a:p>
            <a:pPr>
              <a:buNone/>
            </a:pPr>
            <a:r>
              <a:rPr lang="en-US" sz="2059" dirty="0">
                <a:latin typeface="Segoe UI"/>
                <a:cs typeface="Segoe UI"/>
              </a:rPr>
              <a:t>C# para </a:t>
            </a:r>
            <a:r>
              <a:rPr lang="en-US" sz="2059" dirty="0" err="1">
                <a:latin typeface="Segoe UI"/>
                <a:cs typeface="Segoe UI"/>
              </a:rPr>
              <a:t>describir</a:t>
            </a:r>
            <a:r>
              <a:rPr lang="en-US" sz="2059" dirty="0">
                <a:latin typeface="Segoe UI"/>
                <a:cs typeface="Segoe UI"/>
              </a:rPr>
              <a:t> la UI</a:t>
            </a:r>
          </a:p>
          <a:p>
            <a:pPr marL="504047" lvl="1" indent="-252134"/>
            <a:r>
              <a:rPr lang="en-US" sz="1100" dirty="0">
                <a:latin typeface="Segoe UI"/>
                <a:cs typeface="Segoe UI"/>
              </a:rPr>
              <a:t>Hay </a:t>
            </a:r>
            <a:r>
              <a:rPr lang="en-US" sz="1100" dirty="0" err="1">
                <a:latin typeface="Segoe UI"/>
                <a:cs typeface="Segoe UI"/>
              </a:rPr>
              <a:t>desarrolladores</a:t>
            </a:r>
            <a:r>
              <a:rPr lang="en-US" sz="1100" dirty="0">
                <a:latin typeface="Segoe UI"/>
                <a:cs typeface="Segoe UI"/>
              </a:rPr>
              <a:t> que </a:t>
            </a:r>
            <a:r>
              <a:rPr lang="en-US" sz="1100" dirty="0" err="1">
                <a:latin typeface="Segoe UI"/>
                <a:cs typeface="Segoe UI"/>
              </a:rPr>
              <a:t>crean</a:t>
            </a:r>
            <a:r>
              <a:rPr lang="en-US" sz="1100" dirty="0">
                <a:latin typeface="Segoe UI"/>
                <a:cs typeface="Segoe UI"/>
              </a:rPr>
              <a:t> la UI </a:t>
            </a:r>
            <a:r>
              <a:rPr lang="en-US" sz="1100" dirty="0" err="1">
                <a:latin typeface="Segoe UI"/>
                <a:cs typeface="Segoe UI"/>
              </a:rPr>
              <a:t>usando</a:t>
            </a:r>
            <a:r>
              <a:rPr lang="en-US" sz="1100" dirty="0">
                <a:latin typeface="Segoe UI"/>
                <a:cs typeface="Segoe UI"/>
              </a:rPr>
              <a:t> </a:t>
            </a:r>
            <a:r>
              <a:rPr lang="en-US" sz="1100" dirty="0" err="1">
                <a:latin typeface="Segoe UI"/>
                <a:cs typeface="Segoe UI"/>
              </a:rPr>
              <a:t>diferentes</a:t>
            </a:r>
            <a:r>
              <a:rPr lang="en-US" sz="1100" dirty="0">
                <a:latin typeface="Segoe UI"/>
                <a:cs typeface="Segoe UI"/>
              </a:rPr>
              <a:t> </a:t>
            </a:r>
            <a:r>
              <a:rPr lang="en-US" sz="1100" dirty="0" err="1">
                <a:latin typeface="Segoe UI"/>
                <a:cs typeface="Segoe UI"/>
              </a:rPr>
              <a:t>patrones</a:t>
            </a:r>
            <a:r>
              <a:rPr lang="en-US" sz="1100" dirty="0">
                <a:latin typeface="Segoe UI"/>
                <a:cs typeface="Segoe UI"/>
              </a:rPr>
              <a:t> (React Native, Flutter, etc.)</a:t>
            </a:r>
          </a:p>
          <a:p>
            <a:pPr marL="504047" lvl="1" indent="-252134"/>
            <a:r>
              <a:rPr lang="en-US" sz="1100" dirty="0">
                <a:latin typeface="Segoe UI"/>
                <a:cs typeface="Segoe UI"/>
              </a:rPr>
              <a:t>Model-View-Update (MVU): </a:t>
            </a:r>
            <a:r>
              <a:rPr lang="en-US" sz="1100" dirty="0" err="1">
                <a:latin typeface="Segoe UI"/>
                <a:cs typeface="Segoe UI"/>
              </a:rPr>
              <a:t>simplifica</a:t>
            </a:r>
            <a:r>
              <a:rPr lang="en-US" sz="1100" dirty="0">
                <a:latin typeface="Segoe UI"/>
                <a:cs typeface="Segoe UI"/>
              </a:rPr>
              <a:t> el enlace de </a:t>
            </a:r>
            <a:r>
              <a:rPr lang="en-US" sz="1100" dirty="0" err="1">
                <a:latin typeface="Segoe UI"/>
                <a:cs typeface="Segoe UI"/>
              </a:rPr>
              <a:t>datos</a:t>
            </a:r>
            <a:endParaRPr lang="en-US" sz="1100" dirty="0">
              <a:latin typeface="Segoe UI"/>
              <a:cs typeface="Segoe UI"/>
            </a:endParaRPr>
          </a:p>
          <a:p>
            <a:pPr marL="504047" lvl="1" indent="-252134"/>
            <a:r>
              <a:rPr lang="en-US" sz="1100" dirty="0">
                <a:latin typeface="Segoe UI"/>
                <a:cs typeface="Segoe UI"/>
              </a:rPr>
              <a:t>Hot Reload: </a:t>
            </a:r>
            <a:r>
              <a:rPr lang="en-US" sz="1100" dirty="0" err="1">
                <a:latin typeface="Segoe UI"/>
                <a:cs typeface="Segoe UI"/>
              </a:rPr>
              <a:t>guarda</a:t>
            </a:r>
            <a:r>
              <a:rPr lang="en-US" sz="1100" dirty="0">
                <a:latin typeface="Segoe UI"/>
                <a:cs typeface="Segoe UI"/>
              </a:rPr>
              <a:t> el </a:t>
            </a:r>
            <a:r>
              <a:rPr lang="en-US" sz="1100" dirty="0" err="1">
                <a:latin typeface="Segoe UI"/>
                <a:cs typeface="Segoe UI"/>
              </a:rPr>
              <a:t>código</a:t>
            </a:r>
            <a:r>
              <a:rPr lang="en-US" sz="1100" dirty="0">
                <a:latin typeface="Segoe UI"/>
                <a:cs typeface="Segoe UI"/>
              </a:rPr>
              <a:t> y </a:t>
            </a:r>
            <a:r>
              <a:rPr lang="en-US" sz="1100" dirty="0" err="1">
                <a:latin typeface="Segoe UI"/>
                <a:cs typeface="Segoe UI"/>
              </a:rPr>
              <a:t>ver</a:t>
            </a:r>
            <a:r>
              <a:rPr lang="en-US" sz="1100" dirty="0">
                <a:latin typeface="Segoe UI"/>
                <a:cs typeface="Segoe UI"/>
              </a:rPr>
              <a:t> la </a:t>
            </a:r>
            <a:r>
              <a:rPr lang="en-US" sz="1100" dirty="0" err="1">
                <a:latin typeface="Segoe UI"/>
                <a:cs typeface="Segoe UI"/>
              </a:rPr>
              <a:t>actualización</a:t>
            </a:r>
            <a:r>
              <a:rPr lang="en-US" sz="1100" dirty="0">
                <a:latin typeface="Segoe UI"/>
                <a:cs typeface="Segoe UI"/>
              </a:rPr>
              <a:t> de la App al </a:t>
            </a:r>
            <a:r>
              <a:rPr lang="en-US" sz="1100" dirty="0" err="1">
                <a:latin typeface="Segoe UI"/>
                <a:cs typeface="Segoe UI"/>
              </a:rPr>
              <a:t>instante</a:t>
            </a:r>
            <a:endParaRPr lang="en-US" sz="1471" dirty="0">
              <a:latin typeface="Segoe UI"/>
              <a:cs typeface="Segoe UI"/>
            </a:endParaRPr>
          </a:p>
        </p:txBody>
      </p:sp>
      <p:pic>
        <p:nvPicPr>
          <p:cNvPr id="4" name="Picture 3">
            <a:extLst>
              <a:ext uri="{FF2B5EF4-FFF2-40B4-BE49-F238E27FC236}">
                <a16:creationId xmlns:a16="http://schemas.microsoft.com/office/drawing/2014/main" id="{197DE199-20E3-4735-BDCD-E8E1032F1553}"/>
              </a:ext>
            </a:extLst>
          </p:cNvPr>
          <p:cNvPicPr>
            <a:picLocks noChangeAspect="1"/>
          </p:cNvPicPr>
          <p:nvPr/>
        </p:nvPicPr>
        <p:blipFill>
          <a:blip r:embed="rId3"/>
          <a:stretch>
            <a:fillRect/>
          </a:stretch>
        </p:blipFill>
        <p:spPr>
          <a:xfrm>
            <a:off x="2781809" y="2497421"/>
            <a:ext cx="3580382" cy="2600179"/>
          </a:xfrm>
          <a:prstGeom prst="rect">
            <a:avLst/>
          </a:prstGeom>
        </p:spPr>
      </p:pic>
    </p:spTree>
    <p:extLst>
      <p:ext uri="{BB962C8B-B14F-4D97-AF65-F5344CB8AC3E}">
        <p14:creationId xmlns:p14="http://schemas.microsoft.com/office/powerpoint/2010/main" val="26319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err="1">
                <a:solidFill>
                  <a:srgbClr val="F07347"/>
                </a:solidFill>
                <a:latin typeface="Segoe UI Semibold"/>
                <a:cs typeface="Segoe UI Semibold"/>
              </a:rPr>
              <a:t>Creando</a:t>
            </a:r>
            <a:r>
              <a:rPr lang="en-US" dirty="0">
                <a:solidFill>
                  <a:srgbClr val="F07347"/>
                </a:solidFill>
                <a:latin typeface="Segoe UI Semibold"/>
                <a:cs typeface="Segoe UI Semibold"/>
              </a:rPr>
              <a:t> la UI con .NET MAUI</a:t>
            </a:r>
            <a:endParaRPr lang="en-US" dirty="0">
              <a:solidFill>
                <a:srgbClr val="F07347"/>
              </a:solidFill>
            </a:endParaRP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364173" y="892121"/>
            <a:ext cx="8373635" cy="1805026"/>
          </a:xfrm>
        </p:spPr>
        <p:txBody>
          <a:bodyPr vert="horz" wrap="square" lIns="109713" tIns="68570" rIns="109713" bIns="68570" rtlCol="0" anchor="t" anchorCtr="0">
            <a:spAutoFit/>
          </a:bodyPr>
          <a:lstStyle/>
          <a:p>
            <a:pPr>
              <a:buNone/>
            </a:pPr>
            <a:r>
              <a:rPr lang="en-US" sz="2059" dirty="0" err="1">
                <a:latin typeface="Segoe UI"/>
                <a:cs typeface="Segoe UI"/>
              </a:rPr>
              <a:t>Blazor</a:t>
            </a:r>
            <a:r>
              <a:rPr lang="en-US" sz="2059" dirty="0">
                <a:latin typeface="Segoe UI"/>
                <a:cs typeface="Segoe UI"/>
              </a:rPr>
              <a:t> para </a:t>
            </a:r>
            <a:r>
              <a:rPr lang="en-US" sz="2059" dirty="0" err="1">
                <a:latin typeface="Segoe UI"/>
                <a:cs typeface="Segoe UI"/>
              </a:rPr>
              <a:t>describir</a:t>
            </a:r>
            <a:r>
              <a:rPr lang="en-US" sz="2059" dirty="0">
                <a:latin typeface="Segoe UI"/>
                <a:cs typeface="Segoe UI"/>
              </a:rPr>
              <a:t> la UI (</a:t>
            </a:r>
            <a:r>
              <a:rPr lang="en-US" sz="2059" dirty="0" err="1">
                <a:latin typeface="Segoe UI"/>
                <a:cs typeface="Segoe UI"/>
              </a:rPr>
              <a:t>en</a:t>
            </a:r>
            <a:r>
              <a:rPr lang="en-US" sz="2059" dirty="0">
                <a:latin typeface="Segoe UI"/>
                <a:cs typeface="Segoe UI"/>
              </a:rPr>
              <a:t> </a:t>
            </a:r>
            <a:r>
              <a:rPr lang="en-US" sz="2059" dirty="0" err="1">
                <a:latin typeface="Segoe UI"/>
                <a:cs typeface="Segoe UI"/>
              </a:rPr>
              <a:t>investigación</a:t>
            </a:r>
            <a:r>
              <a:rPr lang="en-US" sz="2059" dirty="0">
                <a:latin typeface="Segoe UI"/>
                <a:cs typeface="Segoe UI"/>
              </a:rPr>
              <a:t>)</a:t>
            </a:r>
          </a:p>
          <a:p>
            <a:pPr marL="429062" lvl="1" indent="-177149"/>
            <a:r>
              <a:rPr lang="en-US" sz="1200" dirty="0">
                <a:latin typeface="Segoe UI"/>
                <a:cs typeface="Segoe UI"/>
              </a:rPr>
              <a:t>Es una </a:t>
            </a:r>
            <a:r>
              <a:rPr lang="en-US" sz="1200" dirty="0" err="1">
                <a:latin typeface="Segoe UI"/>
                <a:cs typeface="Segoe UI"/>
              </a:rPr>
              <a:t>opción</a:t>
            </a:r>
            <a:r>
              <a:rPr lang="en-US" sz="1200" dirty="0">
                <a:latin typeface="Segoe UI"/>
                <a:cs typeface="Segoe UI"/>
              </a:rPr>
              <a:t> </a:t>
            </a:r>
            <a:r>
              <a:rPr lang="en-US" sz="1200" dirty="0" err="1">
                <a:latin typeface="Segoe UI"/>
                <a:cs typeface="Segoe UI"/>
              </a:rPr>
              <a:t>interesante</a:t>
            </a:r>
            <a:r>
              <a:rPr lang="en-US" sz="1200" dirty="0">
                <a:latin typeface="Segoe UI"/>
                <a:cs typeface="Segoe UI"/>
              </a:rPr>
              <a:t> para </a:t>
            </a:r>
            <a:r>
              <a:rPr lang="en-US" sz="1200" dirty="0" err="1">
                <a:latin typeface="Segoe UI"/>
                <a:cs typeface="Segoe UI"/>
              </a:rPr>
              <a:t>desarrolladores</a:t>
            </a:r>
            <a:r>
              <a:rPr lang="en-US" sz="1200" dirty="0">
                <a:latin typeface="Segoe UI"/>
                <a:cs typeface="Segoe UI"/>
              </a:rPr>
              <a:t> web.</a:t>
            </a:r>
          </a:p>
          <a:p>
            <a:pPr marL="429062" lvl="1" indent="-177149"/>
            <a:r>
              <a:rPr lang="en-US" sz="1200" dirty="0" err="1">
                <a:latin typeface="Segoe UI"/>
                <a:cs typeface="Segoe UI"/>
              </a:rPr>
              <a:t>Sintaxis</a:t>
            </a:r>
            <a:r>
              <a:rPr lang="en-US" sz="1200" dirty="0">
                <a:latin typeface="Segoe UI"/>
                <a:cs typeface="Segoe UI"/>
              </a:rPr>
              <a:t> de Razor: </a:t>
            </a:r>
            <a:r>
              <a:rPr lang="en-US" sz="1200" dirty="0" err="1">
                <a:latin typeface="Segoe UI"/>
                <a:cs typeface="Segoe UI"/>
              </a:rPr>
              <a:t>simplifica</a:t>
            </a:r>
            <a:r>
              <a:rPr lang="en-US" sz="1200" dirty="0">
                <a:latin typeface="Segoe UI"/>
                <a:cs typeface="Segoe UI"/>
              </a:rPr>
              <a:t> el enlace de </a:t>
            </a:r>
            <a:r>
              <a:rPr lang="en-US" sz="1200" dirty="0" err="1">
                <a:latin typeface="Segoe UI"/>
                <a:cs typeface="Segoe UI"/>
              </a:rPr>
              <a:t>datos</a:t>
            </a:r>
            <a:r>
              <a:rPr lang="en-US" sz="1200" dirty="0">
                <a:latin typeface="Segoe UI"/>
                <a:cs typeface="Segoe UI"/>
              </a:rPr>
              <a:t>.</a:t>
            </a:r>
          </a:p>
          <a:p>
            <a:pPr marL="429062" lvl="1" indent="-177149"/>
            <a:r>
              <a:rPr lang="en-US" sz="1200" dirty="0" err="1">
                <a:latin typeface="Segoe UI"/>
                <a:cs typeface="Segoe UI"/>
              </a:rPr>
              <a:t>Prueba</a:t>
            </a:r>
            <a:r>
              <a:rPr lang="en-US" sz="1200" dirty="0">
                <a:latin typeface="Segoe UI"/>
                <a:cs typeface="Segoe UI"/>
              </a:rPr>
              <a:t> </a:t>
            </a:r>
            <a:r>
              <a:rPr lang="en-US" sz="1200" dirty="0" err="1">
                <a:latin typeface="Segoe UI"/>
                <a:cs typeface="Segoe UI"/>
              </a:rPr>
              <a:t>Blazor</a:t>
            </a:r>
            <a:r>
              <a:rPr lang="en-US" sz="1200" dirty="0">
                <a:latin typeface="Segoe UI"/>
                <a:cs typeface="Segoe UI"/>
              </a:rPr>
              <a:t> Mobile Bindings hoy: </a:t>
            </a:r>
            <a:r>
              <a:rPr lang="en-US" sz="1200" dirty="0">
                <a:latin typeface="Segoe UI"/>
                <a:cs typeface="Segoe UI"/>
                <a:hlinkClick r:id="rId3"/>
              </a:rPr>
              <a:t>https://github.com/xamarin/MobileBlazorBindings</a:t>
            </a:r>
            <a:endParaRPr lang="en-US" sz="1200" dirty="0">
              <a:latin typeface="Segoe UI"/>
              <a:cs typeface="Segoe UI"/>
            </a:endParaRPr>
          </a:p>
        </p:txBody>
      </p:sp>
      <p:pic>
        <p:nvPicPr>
          <p:cNvPr id="5" name="Picture 4">
            <a:extLst>
              <a:ext uri="{FF2B5EF4-FFF2-40B4-BE49-F238E27FC236}">
                <a16:creationId xmlns:a16="http://schemas.microsoft.com/office/drawing/2014/main" id="{4A4ACAF9-2DB8-46FC-9274-B0F09E051704}"/>
              </a:ext>
            </a:extLst>
          </p:cNvPr>
          <p:cNvPicPr>
            <a:picLocks noChangeAspect="1"/>
          </p:cNvPicPr>
          <p:nvPr/>
        </p:nvPicPr>
        <p:blipFill>
          <a:blip r:embed="rId4"/>
          <a:stretch>
            <a:fillRect/>
          </a:stretch>
        </p:blipFill>
        <p:spPr>
          <a:xfrm>
            <a:off x="2756766" y="2571750"/>
            <a:ext cx="3588448" cy="2454192"/>
          </a:xfrm>
          <a:prstGeom prst="rect">
            <a:avLst/>
          </a:prstGeom>
        </p:spPr>
      </p:pic>
    </p:spTree>
    <p:extLst>
      <p:ext uri="{BB962C8B-B14F-4D97-AF65-F5344CB8AC3E}">
        <p14:creationId xmlns:p14="http://schemas.microsoft.com/office/powerpoint/2010/main" val="127807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00633" y="2166994"/>
            <a:ext cx="6876075" cy="1521088"/>
          </a:xfrm>
        </p:spPr>
        <p:txBody>
          <a:bodyPr/>
          <a:lstStyle/>
          <a:p>
            <a:r>
              <a:rPr lang="en-US" sz="5294" dirty="0" err="1">
                <a:solidFill>
                  <a:srgbClr val="F07347"/>
                </a:solidFill>
                <a:latin typeface="Segoe UI Semibold"/>
                <a:cs typeface="Segoe UI Semibold"/>
              </a:rPr>
              <a:t>Herramientas</a:t>
            </a:r>
            <a:endParaRPr lang="en-US" sz="5256" dirty="0">
              <a:solidFill>
                <a:srgbClr val="F07347"/>
              </a:solidFill>
              <a:cs typeface="Segoe UI"/>
            </a:endParaRPr>
          </a:p>
        </p:txBody>
      </p:sp>
      <p:pic>
        <p:nvPicPr>
          <p:cNvPr id="4" name="Graphic 5">
            <a:extLst>
              <a:ext uri="{FF2B5EF4-FFF2-40B4-BE49-F238E27FC236}">
                <a16:creationId xmlns:a16="http://schemas.microsoft.com/office/drawing/2014/main" id="{51D6F1B9-BB23-7342-BD96-D7832C1221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5212" y="1358638"/>
            <a:ext cx="2569398" cy="2646924"/>
          </a:xfrm>
          <a:prstGeom prst="rect">
            <a:avLst/>
          </a:prstGeom>
        </p:spPr>
      </p:pic>
    </p:spTree>
    <p:extLst>
      <p:ext uri="{BB962C8B-B14F-4D97-AF65-F5344CB8AC3E}">
        <p14:creationId xmlns:p14="http://schemas.microsoft.com/office/powerpoint/2010/main" val="7694858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0ED2FD-3F9F-494E-8622-5E1EA518F22C}"/>
              </a:ext>
            </a:extLst>
          </p:cNvPr>
          <p:cNvPicPr>
            <a:picLocks noChangeAspect="1"/>
          </p:cNvPicPr>
          <p:nvPr/>
        </p:nvPicPr>
        <p:blipFill>
          <a:blip r:embed="rId3"/>
          <a:srcRect/>
          <a:stretch/>
        </p:blipFill>
        <p:spPr>
          <a:xfrm>
            <a:off x="986301" y="208164"/>
            <a:ext cx="7171399" cy="4762257"/>
          </a:xfrm>
          <a:prstGeom prst="rect">
            <a:avLst/>
          </a:prstGeom>
        </p:spPr>
      </p:pic>
      <p:grpSp>
        <p:nvGrpSpPr>
          <p:cNvPr id="4" name="Group 3">
            <a:extLst>
              <a:ext uri="{FF2B5EF4-FFF2-40B4-BE49-F238E27FC236}">
                <a16:creationId xmlns:a16="http://schemas.microsoft.com/office/drawing/2014/main" id="{C222D488-BCA9-4F2C-A0DE-C02B41DDFCF2}"/>
              </a:ext>
            </a:extLst>
          </p:cNvPr>
          <p:cNvGrpSpPr/>
          <p:nvPr/>
        </p:nvGrpSpPr>
        <p:grpSpPr>
          <a:xfrm>
            <a:off x="4080742" y="2604345"/>
            <a:ext cx="337749" cy="353518"/>
            <a:chOff x="4469763" y="1578167"/>
            <a:chExt cx="2168764" cy="2317429"/>
          </a:xfrm>
          <a:effectLst>
            <a:outerShdw blurRad="76200" dir="18900000" sy="23000" kx="-1200000" algn="bl" rotWithShape="0">
              <a:prstClr val="black">
                <a:alpha val="20000"/>
              </a:prstClr>
            </a:outerShdw>
          </a:effectLst>
        </p:grpSpPr>
        <p:pic>
          <p:nvPicPr>
            <p:cNvPr id="7" name="Graphic 6">
              <a:extLst>
                <a:ext uri="{FF2B5EF4-FFF2-40B4-BE49-F238E27FC236}">
                  <a16:creationId xmlns:a16="http://schemas.microsoft.com/office/drawing/2014/main" id="{FA286AAD-618C-45E6-992F-1AB9D2EA00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763" y="1578167"/>
              <a:ext cx="2168764" cy="2317429"/>
            </a:xfrm>
            <a:prstGeom prst="rect">
              <a:avLst/>
            </a:prstGeom>
          </p:spPr>
        </p:pic>
        <p:pic>
          <p:nvPicPr>
            <p:cNvPr id="8" name="Picture 7" descr="A close up of a logo&#10;&#10;Description automatically generated">
              <a:extLst>
                <a:ext uri="{FF2B5EF4-FFF2-40B4-BE49-F238E27FC236}">
                  <a16:creationId xmlns:a16="http://schemas.microsoft.com/office/drawing/2014/main" id="{6E3A9A39-A055-4996-970A-AAED269290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9801" y="2919605"/>
              <a:ext cx="274320" cy="274320"/>
            </a:xfrm>
            <a:prstGeom prst="rect">
              <a:avLst/>
            </a:prstGeom>
          </p:spPr>
        </p:pic>
        <p:pic>
          <p:nvPicPr>
            <p:cNvPr id="9" name="Picture 8" descr="A picture containing flower&#10;&#10;Description automatically generated">
              <a:extLst>
                <a:ext uri="{FF2B5EF4-FFF2-40B4-BE49-F238E27FC236}">
                  <a16:creationId xmlns:a16="http://schemas.microsoft.com/office/drawing/2014/main" id="{FE968099-2359-44CF-8C89-4873559398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7708" y="2903608"/>
              <a:ext cx="274320" cy="274320"/>
            </a:xfrm>
            <a:prstGeom prst="rect">
              <a:avLst/>
            </a:prstGeom>
          </p:spPr>
        </p:pic>
        <p:pic>
          <p:nvPicPr>
            <p:cNvPr id="10" name="Picture 9" descr="A picture containing flower&#10;&#10;Description automatically generated">
              <a:extLst>
                <a:ext uri="{FF2B5EF4-FFF2-40B4-BE49-F238E27FC236}">
                  <a16:creationId xmlns:a16="http://schemas.microsoft.com/office/drawing/2014/main" id="{8049D412-6428-4164-92F6-5AE4BD2AD0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8335" y="2857196"/>
              <a:ext cx="272194" cy="274320"/>
            </a:xfrm>
            <a:prstGeom prst="rect">
              <a:avLst/>
            </a:prstGeom>
          </p:spPr>
        </p:pic>
        <p:pic>
          <p:nvPicPr>
            <p:cNvPr id="11" name="Picture 10" descr="A picture containing flower&#10;&#10;Description automatically generated">
              <a:extLst>
                <a:ext uri="{FF2B5EF4-FFF2-40B4-BE49-F238E27FC236}">
                  <a16:creationId xmlns:a16="http://schemas.microsoft.com/office/drawing/2014/main" id="{E947795C-77E3-48FC-81DC-9484BF18C1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1894" y="2903608"/>
              <a:ext cx="274320" cy="274320"/>
            </a:xfrm>
            <a:prstGeom prst="rect">
              <a:avLst/>
            </a:prstGeom>
          </p:spPr>
        </p:pic>
        <p:pic>
          <p:nvPicPr>
            <p:cNvPr id="12" name="Picture 11" descr="A picture containing flower&#10;&#10;Description automatically generated">
              <a:extLst>
                <a:ext uri="{FF2B5EF4-FFF2-40B4-BE49-F238E27FC236}">
                  <a16:creationId xmlns:a16="http://schemas.microsoft.com/office/drawing/2014/main" id="{92E8DEB6-F882-44B1-BB31-63E8FF6900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1715" y="2854021"/>
              <a:ext cx="272194" cy="274320"/>
            </a:xfrm>
            <a:prstGeom prst="rect">
              <a:avLst/>
            </a:prstGeom>
          </p:spPr>
        </p:pic>
        <p:pic>
          <p:nvPicPr>
            <p:cNvPr id="13" name="Picture 12">
              <a:extLst>
                <a:ext uri="{FF2B5EF4-FFF2-40B4-BE49-F238E27FC236}">
                  <a16:creationId xmlns:a16="http://schemas.microsoft.com/office/drawing/2014/main" id="{0D9A42E5-6122-4AD4-A79C-C49D7B868031}"/>
                </a:ext>
              </a:extLst>
            </p:cNvPr>
            <p:cNvPicPr>
              <a:picLocks noChangeAspect="1"/>
            </p:cNvPicPr>
            <p:nvPr/>
          </p:nvPicPr>
          <p:blipFill>
            <a:blip r:embed="rId9"/>
            <a:stretch>
              <a:fillRect/>
            </a:stretch>
          </p:blipFill>
          <p:spPr>
            <a:xfrm>
              <a:off x="4913597" y="2656686"/>
              <a:ext cx="216751" cy="332352"/>
            </a:xfrm>
            <a:prstGeom prst="rect">
              <a:avLst/>
            </a:prstGeom>
          </p:spPr>
        </p:pic>
        <p:pic>
          <p:nvPicPr>
            <p:cNvPr id="14" name="Picture 13">
              <a:extLst>
                <a:ext uri="{FF2B5EF4-FFF2-40B4-BE49-F238E27FC236}">
                  <a16:creationId xmlns:a16="http://schemas.microsoft.com/office/drawing/2014/main" id="{F8B67745-60C0-440B-ADD2-F241F2075859}"/>
                </a:ext>
              </a:extLst>
            </p:cNvPr>
            <p:cNvPicPr>
              <a:picLocks noChangeAspect="1"/>
            </p:cNvPicPr>
            <p:nvPr/>
          </p:nvPicPr>
          <p:blipFill>
            <a:blip r:embed="rId10"/>
            <a:stretch>
              <a:fillRect/>
            </a:stretch>
          </p:blipFill>
          <p:spPr>
            <a:xfrm>
              <a:off x="4976836" y="2760817"/>
              <a:ext cx="246284" cy="317576"/>
            </a:xfrm>
            <a:prstGeom prst="rect">
              <a:avLst/>
            </a:prstGeom>
          </p:spPr>
        </p:pic>
        <p:pic>
          <p:nvPicPr>
            <p:cNvPr id="15" name="Picture 14" descr="A close up of a logo&#10;&#10;Description automatically generated">
              <a:extLst>
                <a:ext uri="{FF2B5EF4-FFF2-40B4-BE49-F238E27FC236}">
                  <a16:creationId xmlns:a16="http://schemas.microsoft.com/office/drawing/2014/main" id="{FB625FAD-4E07-4354-AD13-2AA7FF9C7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8071" y="2793614"/>
              <a:ext cx="228399" cy="228399"/>
            </a:xfrm>
            <a:prstGeom prst="rect">
              <a:avLst/>
            </a:prstGeom>
          </p:spPr>
        </p:pic>
        <p:pic>
          <p:nvPicPr>
            <p:cNvPr id="16" name="Picture 15">
              <a:extLst>
                <a:ext uri="{FF2B5EF4-FFF2-40B4-BE49-F238E27FC236}">
                  <a16:creationId xmlns:a16="http://schemas.microsoft.com/office/drawing/2014/main" id="{66A1F9D2-F78A-4DEF-8519-C9DE5852B322}"/>
                </a:ext>
              </a:extLst>
            </p:cNvPr>
            <p:cNvPicPr>
              <a:picLocks noChangeAspect="1"/>
            </p:cNvPicPr>
            <p:nvPr/>
          </p:nvPicPr>
          <p:blipFill>
            <a:blip r:embed="rId11"/>
            <a:stretch>
              <a:fillRect/>
            </a:stretch>
          </p:blipFill>
          <p:spPr>
            <a:xfrm>
              <a:off x="4882504" y="2513337"/>
              <a:ext cx="125425" cy="303661"/>
            </a:xfrm>
            <a:prstGeom prst="rect">
              <a:avLst/>
            </a:prstGeom>
          </p:spPr>
        </p:pic>
        <p:pic>
          <p:nvPicPr>
            <p:cNvPr id="17" name="Picture 16">
              <a:extLst>
                <a:ext uri="{FF2B5EF4-FFF2-40B4-BE49-F238E27FC236}">
                  <a16:creationId xmlns:a16="http://schemas.microsoft.com/office/drawing/2014/main" id="{D1141AC2-5918-4F2B-A537-F43C69829E23}"/>
                </a:ext>
              </a:extLst>
            </p:cNvPr>
            <p:cNvPicPr>
              <a:picLocks noChangeAspect="1"/>
            </p:cNvPicPr>
            <p:nvPr/>
          </p:nvPicPr>
          <p:blipFill>
            <a:blip r:embed="rId12"/>
            <a:stretch>
              <a:fillRect/>
            </a:stretch>
          </p:blipFill>
          <p:spPr>
            <a:xfrm>
              <a:off x="6037937" y="2524077"/>
              <a:ext cx="163398" cy="301657"/>
            </a:xfrm>
            <a:prstGeom prst="rect">
              <a:avLst/>
            </a:prstGeom>
          </p:spPr>
        </p:pic>
        <p:pic>
          <p:nvPicPr>
            <p:cNvPr id="18" name="Picture 17">
              <a:extLst>
                <a:ext uri="{FF2B5EF4-FFF2-40B4-BE49-F238E27FC236}">
                  <a16:creationId xmlns:a16="http://schemas.microsoft.com/office/drawing/2014/main" id="{25585AE9-2FCB-45E8-BA9E-E0902AF8DF6E}"/>
                </a:ext>
              </a:extLst>
            </p:cNvPr>
            <p:cNvPicPr>
              <a:picLocks noChangeAspect="1"/>
            </p:cNvPicPr>
            <p:nvPr/>
          </p:nvPicPr>
          <p:blipFill>
            <a:blip r:embed="rId13"/>
            <a:stretch>
              <a:fillRect/>
            </a:stretch>
          </p:blipFill>
          <p:spPr>
            <a:xfrm>
              <a:off x="5899570" y="2687286"/>
              <a:ext cx="201182" cy="301773"/>
            </a:xfrm>
            <a:prstGeom prst="rect">
              <a:avLst/>
            </a:prstGeom>
          </p:spPr>
        </p:pic>
        <p:pic>
          <p:nvPicPr>
            <p:cNvPr id="19" name="Picture 18">
              <a:extLst>
                <a:ext uri="{FF2B5EF4-FFF2-40B4-BE49-F238E27FC236}">
                  <a16:creationId xmlns:a16="http://schemas.microsoft.com/office/drawing/2014/main" id="{56A61069-194D-4CCD-8F61-B53FACA2333E}"/>
                </a:ext>
              </a:extLst>
            </p:cNvPr>
            <p:cNvPicPr>
              <a:picLocks noChangeAspect="1"/>
            </p:cNvPicPr>
            <p:nvPr/>
          </p:nvPicPr>
          <p:blipFill>
            <a:blip r:embed="rId13"/>
            <a:stretch>
              <a:fillRect/>
            </a:stretch>
          </p:blipFill>
          <p:spPr>
            <a:xfrm>
              <a:off x="6094108" y="2473909"/>
              <a:ext cx="147903" cy="221854"/>
            </a:xfrm>
            <a:prstGeom prst="rect">
              <a:avLst/>
            </a:prstGeom>
          </p:spPr>
        </p:pic>
        <p:pic>
          <p:nvPicPr>
            <p:cNvPr id="20" name="Picture 19">
              <a:extLst>
                <a:ext uri="{FF2B5EF4-FFF2-40B4-BE49-F238E27FC236}">
                  <a16:creationId xmlns:a16="http://schemas.microsoft.com/office/drawing/2014/main" id="{0F05797A-B2E4-495F-B819-2A52B3534D6E}"/>
                </a:ext>
              </a:extLst>
            </p:cNvPr>
            <p:cNvPicPr>
              <a:picLocks noChangeAspect="1"/>
            </p:cNvPicPr>
            <p:nvPr/>
          </p:nvPicPr>
          <p:blipFill>
            <a:blip r:embed="rId14"/>
            <a:stretch>
              <a:fillRect/>
            </a:stretch>
          </p:blipFill>
          <p:spPr>
            <a:xfrm>
              <a:off x="5971657" y="2613938"/>
              <a:ext cx="182879" cy="274319"/>
            </a:xfrm>
            <a:prstGeom prst="rect">
              <a:avLst/>
            </a:prstGeom>
          </p:spPr>
        </p:pic>
        <p:grpSp>
          <p:nvGrpSpPr>
            <p:cNvPr id="21" name="Group 20">
              <a:extLst>
                <a:ext uri="{FF2B5EF4-FFF2-40B4-BE49-F238E27FC236}">
                  <a16:creationId xmlns:a16="http://schemas.microsoft.com/office/drawing/2014/main" id="{8533DDD3-2B24-42BA-B0DE-3682BB52CFF1}"/>
                </a:ext>
              </a:extLst>
            </p:cNvPr>
            <p:cNvGrpSpPr/>
            <p:nvPr/>
          </p:nvGrpSpPr>
          <p:grpSpPr>
            <a:xfrm>
              <a:off x="6129570" y="2441378"/>
              <a:ext cx="143505" cy="143505"/>
              <a:chOff x="9845044" y="3403986"/>
              <a:chExt cx="782941" cy="782941"/>
            </a:xfrm>
          </p:grpSpPr>
          <p:sp>
            <p:nvSpPr>
              <p:cNvPr id="22" name="Oval 21">
                <a:extLst>
                  <a:ext uri="{FF2B5EF4-FFF2-40B4-BE49-F238E27FC236}">
                    <a16:creationId xmlns:a16="http://schemas.microsoft.com/office/drawing/2014/main" id="{A5E0A198-3ACC-46E1-95A9-451FF737722F}"/>
                  </a:ext>
                </a:extLst>
              </p:cNvPr>
              <p:cNvSpPr/>
              <p:nvPr/>
            </p:nvSpPr>
            <p:spPr>
              <a:xfrm>
                <a:off x="10129230" y="3688172"/>
                <a:ext cx="214568" cy="214568"/>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a:p>
            </p:txBody>
          </p:sp>
          <p:pic>
            <p:nvPicPr>
              <p:cNvPr id="23" name="Graphic 22" descr="Flower without stem">
                <a:extLst>
                  <a:ext uri="{FF2B5EF4-FFF2-40B4-BE49-F238E27FC236}">
                    <a16:creationId xmlns:a16="http://schemas.microsoft.com/office/drawing/2014/main" id="{BD37FC59-0415-4AD5-A89F-9C515694EBE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45044" y="3403986"/>
                <a:ext cx="782941" cy="782941"/>
              </a:xfrm>
              <a:prstGeom prst="rect">
                <a:avLst/>
              </a:prstGeom>
            </p:spPr>
          </p:pic>
        </p:grpSp>
      </p:grpSp>
    </p:spTree>
    <p:extLst>
      <p:ext uri="{BB962C8B-B14F-4D97-AF65-F5344CB8AC3E}">
        <p14:creationId xmlns:p14="http://schemas.microsoft.com/office/powerpoint/2010/main" val="88864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1262-EFDD-4751-809F-FCBAE6363458}"/>
              </a:ext>
            </a:extLst>
          </p:cNvPr>
          <p:cNvSpPr>
            <a:spLocks noGrp="1"/>
          </p:cNvSpPr>
          <p:nvPr>
            <p:ph type="title"/>
          </p:nvPr>
        </p:nvSpPr>
        <p:spPr/>
        <p:txBody>
          <a:bodyPr/>
          <a:lstStyle/>
          <a:p>
            <a:r>
              <a:rPr lang="en-US" dirty="0">
                <a:solidFill>
                  <a:srgbClr val="F07347"/>
                </a:solidFill>
              </a:rPr>
              <a:t>MAUI: Desarrollo </a:t>
            </a:r>
            <a:r>
              <a:rPr lang="en-US" dirty="0" err="1">
                <a:solidFill>
                  <a:srgbClr val="F07347"/>
                </a:solidFill>
              </a:rPr>
              <a:t>simplificado</a:t>
            </a:r>
            <a:endParaRPr lang="en-US" dirty="0">
              <a:solidFill>
                <a:srgbClr val="F07347"/>
              </a:solidFill>
            </a:endParaRPr>
          </a:p>
        </p:txBody>
      </p:sp>
      <p:pic>
        <p:nvPicPr>
          <p:cNvPr id="4" name="Picture 3">
            <a:extLst>
              <a:ext uri="{FF2B5EF4-FFF2-40B4-BE49-F238E27FC236}">
                <a16:creationId xmlns:a16="http://schemas.microsoft.com/office/drawing/2014/main" id="{512BB0B6-FED5-44C9-87CA-758B8BAD03D9}"/>
              </a:ext>
            </a:extLst>
          </p:cNvPr>
          <p:cNvPicPr>
            <a:picLocks noChangeAspect="1"/>
          </p:cNvPicPr>
          <p:nvPr/>
        </p:nvPicPr>
        <p:blipFill>
          <a:blip r:embed="rId3"/>
          <a:stretch>
            <a:fillRect/>
          </a:stretch>
        </p:blipFill>
        <p:spPr>
          <a:xfrm>
            <a:off x="2606298" y="930850"/>
            <a:ext cx="3931405" cy="1390129"/>
          </a:xfrm>
          <a:prstGeom prst="rect">
            <a:avLst/>
          </a:prstGeom>
        </p:spPr>
      </p:pic>
      <p:pic>
        <p:nvPicPr>
          <p:cNvPr id="6" name="Picture 5">
            <a:extLst>
              <a:ext uri="{FF2B5EF4-FFF2-40B4-BE49-F238E27FC236}">
                <a16:creationId xmlns:a16="http://schemas.microsoft.com/office/drawing/2014/main" id="{D126565D-DE9F-4C1E-9779-27AB28435DE8}"/>
              </a:ext>
            </a:extLst>
          </p:cNvPr>
          <p:cNvPicPr>
            <a:picLocks noChangeAspect="1"/>
          </p:cNvPicPr>
          <p:nvPr/>
        </p:nvPicPr>
        <p:blipFill>
          <a:blip r:embed="rId4"/>
          <a:stretch>
            <a:fillRect/>
          </a:stretch>
        </p:blipFill>
        <p:spPr>
          <a:xfrm>
            <a:off x="6778755" y="930850"/>
            <a:ext cx="1961994" cy="1388827"/>
          </a:xfrm>
          <a:prstGeom prst="rect">
            <a:avLst/>
          </a:prstGeom>
        </p:spPr>
      </p:pic>
      <p:pic>
        <p:nvPicPr>
          <p:cNvPr id="8" name="Picture 7">
            <a:extLst>
              <a:ext uri="{FF2B5EF4-FFF2-40B4-BE49-F238E27FC236}">
                <a16:creationId xmlns:a16="http://schemas.microsoft.com/office/drawing/2014/main" id="{E7DEBAC4-017D-4B83-86B7-F86E0C36C10C}"/>
              </a:ext>
            </a:extLst>
          </p:cNvPr>
          <p:cNvPicPr>
            <a:picLocks noChangeAspect="1"/>
          </p:cNvPicPr>
          <p:nvPr/>
        </p:nvPicPr>
        <p:blipFill>
          <a:blip r:embed="rId5"/>
          <a:stretch>
            <a:fillRect/>
          </a:stretch>
        </p:blipFill>
        <p:spPr>
          <a:xfrm>
            <a:off x="2365246" y="2571751"/>
            <a:ext cx="2005331" cy="2452873"/>
          </a:xfrm>
          <a:prstGeom prst="rect">
            <a:avLst/>
          </a:prstGeom>
        </p:spPr>
      </p:pic>
      <p:pic>
        <p:nvPicPr>
          <p:cNvPr id="10" name="Picture 9">
            <a:extLst>
              <a:ext uri="{FF2B5EF4-FFF2-40B4-BE49-F238E27FC236}">
                <a16:creationId xmlns:a16="http://schemas.microsoft.com/office/drawing/2014/main" id="{DC16F064-D4C3-41FC-AEDD-2356AAA06563}"/>
              </a:ext>
            </a:extLst>
          </p:cNvPr>
          <p:cNvPicPr>
            <a:picLocks noChangeAspect="1"/>
          </p:cNvPicPr>
          <p:nvPr/>
        </p:nvPicPr>
        <p:blipFill>
          <a:blip r:embed="rId6"/>
          <a:stretch>
            <a:fillRect/>
          </a:stretch>
        </p:blipFill>
        <p:spPr>
          <a:xfrm>
            <a:off x="4773426" y="2571751"/>
            <a:ext cx="2618138" cy="2452873"/>
          </a:xfrm>
          <a:prstGeom prst="rect">
            <a:avLst/>
          </a:prstGeom>
        </p:spPr>
      </p:pic>
      <p:sp>
        <p:nvSpPr>
          <p:cNvPr id="12" name="Left Brace 11">
            <a:extLst>
              <a:ext uri="{FF2B5EF4-FFF2-40B4-BE49-F238E27FC236}">
                <a16:creationId xmlns:a16="http://schemas.microsoft.com/office/drawing/2014/main" id="{7A210AB4-B282-4BB0-96D9-E36A7DC0398F}"/>
              </a:ext>
            </a:extLst>
          </p:cNvPr>
          <p:cNvSpPr/>
          <p:nvPr/>
        </p:nvSpPr>
        <p:spPr>
          <a:xfrm>
            <a:off x="4839929" y="3047933"/>
            <a:ext cx="196695" cy="1032017"/>
          </a:xfrm>
          <a:prstGeom prst="leftBrace">
            <a:avLst/>
          </a:prstGeom>
          <a:ln w="28575">
            <a:solidFill>
              <a:schemeClr val="accent5"/>
            </a:solidFill>
            <a:headEnd type="none" w="lg" len="med"/>
            <a:tailEnd type="none" w="lg" len="med"/>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sz="1350"/>
          </a:p>
        </p:txBody>
      </p:sp>
      <p:sp>
        <p:nvSpPr>
          <p:cNvPr id="14" name="Left Brace 13">
            <a:extLst>
              <a:ext uri="{FF2B5EF4-FFF2-40B4-BE49-F238E27FC236}">
                <a16:creationId xmlns:a16="http://schemas.microsoft.com/office/drawing/2014/main" id="{DBD30FB3-34F3-4CF5-9357-65C88C2DE42B}"/>
              </a:ext>
            </a:extLst>
          </p:cNvPr>
          <p:cNvSpPr/>
          <p:nvPr/>
        </p:nvSpPr>
        <p:spPr>
          <a:xfrm>
            <a:off x="2486353" y="3394247"/>
            <a:ext cx="186305" cy="818402"/>
          </a:xfrm>
          <a:prstGeom prst="leftBrace">
            <a:avLst>
              <a:gd name="adj1" fmla="val 8333"/>
              <a:gd name="adj2" fmla="val 58574"/>
            </a:avLst>
          </a:prstGeom>
          <a:ln w="28575">
            <a:solidFill>
              <a:schemeClr val="accent5"/>
            </a:solidFill>
            <a:headEnd type="none" w="lg" len="med"/>
            <a:tailEnd type="none" w="lg" len="med"/>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sz="1350"/>
          </a:p>
        </p:txBody>
      </p:sp>
      <p:pic>
        <p:nvPicPr>
          <p:cNvPr id="3074" name="Picture 2">
            <a:extLst>
              <a:ext uri="{FF2B5EF4-FFF2-40B4-BE49-F238E27FC236}">
                <a16:creationId xmlns:a16="http://schemas.microsoft.com/office/drawing/2014/main" id="{B75B6DDF-1146-4B12-894D-1B48D379CC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523" y="930850"/>
            <a:ext cx="2064723" cy="138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47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449B27-E7D9-45C8-8162-467F312E7D47}"/>
              </a:ext>
            </a:extLst>
          </p:cNvPr>
          <p:cNvPicPr>
            <a:picLocks noChangeAspect="1"/>
          </p:cNvPicPr>
          <p:nvPr/>
        </p:nvPicPr>
        <p:blipFill>
          <a:blip r:embed="rId3"/>
          <a:srcRect/>
          <a:stretch/>
        </p:blipFill>
        <p:spPr>
          <a:xfrm>
            <a:off x="0" y="-5939"/>
            <a:ext cx="9144000" cy="6087179"/>
          </a:xfrm>
          <a:prstGeom prst="rect">
            <a:avLst/>
          </a:prstGeom>
        </p:spPr>
      </p:pic>
      <p:sp>
        <p:nvSpPr>
          <p:cNvPr id="27" name="Title 1">
            <a:extLst>
              <a:ext uri="{FF2B5EF4-FFF2-40B4-BE49-F238E27FC236}">
                <a16:creationId xmlns:a16="http://schemas.microsoft.com/office/drawing/2014/main" id="{1AD27D78-4B21-8649-92F5-EC5C5050792D}"/>
              </a:ext>
            </a:extLst>
          </p:cNvPr>
          <p:cNvSpPr txBox="1">
            <a:spLocks/>
          </p:cNvSpPr>
          <p:nvPr/>
        </p:nvSpPr>
        <p:spPr>
          <a:xfrm>
            <a:off x="1133962" y="148190"/>
            <a:ext cx="6876075" cy="80951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r>
              <a:rPr lang="en-US" sz="4800" dirty="0">
                <a:solidFill>
                  <a:schemeClr val="bg1"/>
                </a:solidFill>
                <a:cs typeface="Segoe UI"/>
              </a:rPr>
              <a:t>Virtual Talks4Kids 2020</a:t>
            </a:r>
          </a:p>
        </p:txBody>
      </p:sp>
      <p:sp>
        <p:nvSpPr>
          <p:cNvPr id="2" name="Rectángulo 1">
            <a:extLst>
              <a:ext uri="{FF2B5EF4-FFF2-40B4-BE49-F238E27FC236}">
                <a16:creationId xmlns:a16="http://schemas.microsoft.com/office/drawing/2014/main" id="{7AEF89AA-9ED6-EE45-99AE-62B551989697}"/>
              </a:ext>
            </a:extLst>
          </p:cNvPr>
          <p:cNvSpPr/>
          <p:nvPr/>
        </p:nvSpPr>
        <p:spPr>
          <a:xfrm>
            <a:off x="393657" y="4558725"/>
            <a:ext cx="3876382" cy="584775"/>
          </a:xfrm>
          <a:prstGeom prst="rect">
            <a:avLst/>
          </a:prstGeom>
        </p:spPr>
        <p:txBody>
          <a:bodyPr wrap="none">
            <a:spAutoFit/>
          </a:bodyPr>
          <a:lstStyle/>
          <a:p>
            <a:r>
              <a:rPr lang="es-ES" sz="3200" dirty="0">
                <a:solidFill>
                  <a:srgbClr val="F07347"/>
                </a:solidFill>
              </a:rPr>
              <a:t>www.talks4kids.com</a:t>
            </a:r>
          </a:p>
        </p:txBody>
      </p:sp>
    </p:spTree>
    <p:extLst>
      <p:ext uri="{BB962C8B-B14F-4D97-AF65-F5344CB8AC3E}">
        <p14:creationId xmlns:p14="http://schemas.microsoft.com/office/powerpoint/2010/main" val="37329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6AEC1F-E36D-5743-B453-2E4318916384}"/>
              </a:ext>
            </a:extLst>
          </p:cNvPr>
          <p:cNvSpPr>
            <a:spLocks noGrp="1"/>
          </p:cNvSpPr>
          <p:nvPr>
            <p:ph type="title"/>
          </p:nvPr>
        </p:nvSpPr>
        <p:spPr/>
        <p:txBody>
          <a:bodyPr/>
          <a:lstStyle/>
          <a:p>
            <a:r>
              <a:rPr lang="es-ES" dirty="0">
                <a:solidFill>
                  <a:srgbClr val="F07347"/>
                </a:solidFill>
              </a:rPr>
              <a:t>DEMO</a:t>
            </a:r>
          </a:p>
        </p:txBody>
      </p:sp>
      <p:sp>
        <p:nvSpPr>
          <p:cNvPr id="5" name="Text Placeholder 2">
            <a:extLst>
              <a:ext uri="{FF2B5EF4-FFF2-40B4-BE49-F238E27FC236}">
                <a16:creationId xmlns:a16="http://schemas.microsoft.com/office/drawing/2014/main" id="{0A89A9DF-F115-7848-9E0F-F6CC38F5DBFB}"/>
              </a:ext>
            </a:extLst>
          </p:cNvPr>
          <p:cNvSpPr txBox="1">
            <a:spLocks/>
          </p:cNvSpPr>
          <p:nvPr/>
        </p:nvSpPr>
        <p:spPr>
          <a:xfrm>
            <a:off x="200191" y="892121"/>
            <a:ext cx="2454568" cy="3216758"/>
          </a:xfrm>
          <a:prstGeom prst="rect">
            <a:avLst/>
          </a:prstGeom>
        </p:spPr>
        <p:txBody>
          <a:bodyPr vert="horz" wrap="square" lIns="109713" tIns="68570" rIns="109713" bIns="6857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471" dirty="0" err="1">
                <a:latin typeface="Segoe UI Light"/>
                <a:cs typeface="Segoe UI"/>
              </a:rPr>
              <a:t>Muchos</a:t>
            </a:r>
            <a:r>
              <a:rPr lang="en-US" sz="1471" dirty="0">
                <a:latin typeface="Segoe UI Light"/>
                <a:cs typeface="Segoe UI"/>
              </a:rPr>
              <a:t> </a:t>
            </a:r>
            <a:r>
              <a:rPr lang="en-US" sz="1471" dirty="0" err="1">
                <a:latin typeface="Segoe UI Light"/>
                <a:cs typeface="Segoe UI"/>
              </a:rPr>
              <a:t>cambios</a:t>
            </a:r>
            <a:r>
              <a:rPr lang="en-US" sz="1471" dirty="0">
                <a:latin typeface="Segoe UI Light"/>
                <a:cs typeface="Segoe UI"/>
              </a:rPr>
              <a:t> para que los </a:t>
            </a:r>
            <a:r>
              <a:rPr lang="en-US" sz="1471" dirty="0" err="1">
                <a:latin typeface="Segoe UI Light"/>
                <a:cs typeface="Segoe UI"/>
              </a:rPr>
              <a:t>desarrolladores</a:t>
            </a:r>
            <a:r>
              <a:rPr lang="en-US" sz="1471" dirty="0">
                <a:latin typeface="Segoe UI Light"/>
                <a:cs typeface="Segoe UI"/>
              </a:rPr>
              <a:t> </a:t>
            </a:r>
            <a:r>
              <a:rPr lang="en-US" sz="1471" dirty="0" err="1">
                <a:latin typeface="Segoe UI Light"/>
                <a:cs typeface="Segoe UI"/>
              </a:rPr>
              <a:t>sean</a:t>
            </a:r>
            <a:r>
              <a:rPr lang="en-US" sz="1471" dirty="0">
                <a:latin typeface="Segoe UI Light"/>
                <a:cs typeface="Segoe UI"/>
              </a:rPr>
              <a:t> </a:t>
            </a:r>
            <a:r>
              <a:rPr lang="en-US" sz="1471" dirty="0" err="1">
                <a:latin typeface="Segoe UI Light"/>
                <a:cs typeface="Segoe UI"/>
              </a:rPr>
              <a:t>más</a:t>
            </a:r>
            <a:r>
              <a:rPr lang="en-US" sz="1471" dirty="0">
                <a:latin typeface="Segoe UI Light"/>
                <a:cs typeface="Segoe UI"/>
              </a:rPr>
              <a:t> </a:t>
            </a:r>
            <a:r>
              <a:rPr lang="en-US" sz="1471" dirty="0" err="1">
                <a:latin typeface="Segoe UI Light"/>
                <a:cs typeface="Segoe UI"/>
              </a:rPr>
              <a:t>productivos</a:t>
            </a:r>
            <a:r>
              <a:rPr lang="en-US" sz="1471" dirty="0">
                <a:latin typeface="Segoe UI Light"/>
                <a:cs typeface="Segoe UI"/>
              </a:rPr>
              <a:t> que </a:t>
            </a:r>
            <a:r>
              <a:rPr lang="en-US" sz="1471" dirty="0" err="1">
                <a:latin typeface="Segoe UI Light"/>
                <a:cs typeface="Segoe UI"/>
              </a:rPr>
              <a:t>nunca</a:t>
            </a:r>
            <a:r>
              <a:rPr lang="en-US" sz="1471" dirty="0">
                <a:latin typeface="Segoe UI Light"/>
                <a:cs typeface="Segoe UI"/>
              </a:rPr>
              <a:t>:</a:t>
            </a:r>
          </a:p>
          <a:p>
            <a:r>
              <a:rPr lang="en-US" sz="1471" dirty="0" err="1">
                <a:latin typeface="Segoe UI Light"/>
                <a:cs typeface="Segoe UI"/>
              </a:rPr>
              <a:t>Utilizando</a:t>
            </a:r>
            <a:r>
              <a:rPr lang="en-US" sz="1471" dirty="0">
                <a:latin typeface="Segoe UI Light"/>
                <a:cs typeface="Segoe UI"/>
              </a:rPr>
              <a:t> una </a:t>
            </a:r>
            <a:r>
              <a:rPr lang="en-US" sz="1471" dirty="0" err="1">
                <a:latin typeface="Segoe UI Light"/>
                <a:cs typeface="Segoe UI"/>
              </a:rPr>
              <a:t>estructura</a:t>
            </a:r>
            <a:r>
              <a:rPr lang="en-US" sz="1471" dirty="0">
                <a:latin typeface="Segoe UI Light"/>
                <a:cs typeface="Segoe UI"/>
              </a:rPr>
              <a:t> de </a:t>
            </a:r>
            <a:r>
              <a:rPr lang="en-US" sz="1471" dirty="0" err="1">
                <a:latin typeface="Segoe UI Light"/>
                <a:cs typeface="Segoe UI"/>
              </a:rPr>
              <a:t>proyecto</a:t>
            </a:r>
            <a:r>
              <a:rPr lang="en-US" sz="1471" dirty="0">
                <a:latin typeface="Segoe UI Light"/>
                <a:cs typeface="Segoe UI"/>
              </a:rPr>
              <a:t> </a:t>
            </a:r>
            <a:r>
              <a:rPr lang="en-US" sz="1471" dirty="0" err="1">
                <a:latin typeface="Segoe UI Light"/>
                <a:cs typeface="Segoe UI"/>
              </a:rPr>
              <a:t>simplificada</a:t>
            </a:r>
            <a:r>
              <a:rPr lang="en-US" sz="1471" dirty="0">
                <a:latin typeface="Segoe UI Light"/>
                <a:cs typeface="Segoe UI"/>
              </a:rPr>
              <a:t>.</a:t>
            </a:r>
          </a:p>
          <a:p>
            <a:r>
              <a:rPr lang="en-US" sz="1471" dirty="0">
                <a:latin typeface="Segoe UI Light"/>
                <a:cs typeface="Segoe UI"/>
              </a:rPr>
              <a:t>Visual Studio para Windows, Visual Studio para macOS y </a:t>
            </a:r>
            <a:r>
              <a:rPr lang="en-US" sz="1471" dirty="0" err="1">
                <a:latin typeface="Segoe UI Light"/>
                <a:cs typeface="Segoe UI"/>
              </a:rPr>
              <a:t>compatibilidad</a:t>
            </a:r>
            <a:r>
              <a:rPr lang="en-US" sz="1471" dirty="0">
                <a:latin typeface="Segoe UI Light"/>
                <a:cs typeface="Segoe UI"/>
              </a:rPr>
              <a:t> con Visual Studio Code.</a:t>
            </a:r>
          </a:p>
          <a:p>
            <a:r>
              <a:rPr lang="en-US" sz="1471" dirty="0" err="1">
                <a:latin typeface="Segoe UI Light"/>
                <a:cs typeface="Segoe UI"/>
              </a:rPr>
              <a:t>Soporte</a:t>
            </a:r>
            <a:r>
              <a:rPr lang="en-US" sz="1471" dirty="0">
                <a:latin typeface="Segoe UI Light"/>
                <a:cs typeface="Segoe UI"/>
              </a:rPr>
              <a:t> de MVU.</a:t>
            </a:r>
          </a:p>
          <a:p>
            <a:r>
              <a:rPr lang="en-US" sz="1471" dirty="0">
                <a:latin typeface="Segoe UI Light"/>
                <a:cs typeface="Segoe UI"/>
              </a:rPr>
              <a:t>Hot Reload.</a:t>
            </a:r>
          </a:p>
          <a:p>
            <a:r>
              <a:rPr lang="en-US" sz="1471" dirty="0">
                <a:latin typeface="Segoe UI Light"/>
                <a:cs typeface="Segoe UI"/>
              </a:rPr>
              <a:t>Etc.</a:t>
            </a:r>
          </a:p>
        </p:txBody>
      </p:sp>
      <p:pic>
        <p:nvPicPr>
          <p:cNvPr id="7" name="Imagen 6">
            <a:extLst>
              <a:ext uri="{FF2B5EF4-FFF2-40B4-BE49-F238E27FC236}">
                <a16:creationId xmlns:a16="http://schemas.microsoft.com/office/drawing/2014/main" id="{6C27E1B3-DEA5-1E42-A75E-BE69A52AAD53}"/>
              </a:ext>
            </a:extLst>
          </p:cNvPr>
          <p:cNvPicPr>
            <a:picLocks noChangeAspect="1"/>
          </p:cNvPicPr>
          <p:nvPr/>
        </p:nvPicPr>
        <p:blipFill>
          <a:blip r:embed="rId3"/>
          <a:stretch>
            <a:fillRect/>
          </a:stretch>
        </p:blipFill>
        <p:spPr>
          <a:xfrm>
            <a:off x="2586428" y="-26712"/>
            <a:ext cx="6557573" cy="5196924"/>
          </a:xfrm>
          <a:prstGeom prst="rect">
            <a:avLst/>
          </a:prstGeom>
        </p:spPr>
      </p:pic>
    </p:spTree>
    <p:extLst>
      <p:ext uri="{BB962C8B-B14F-4D97-AF65-F5344CB8AC3E}">
        <p14:creationId xmlns:p14="http://schemas.microsoft.com/office/powerpoint/2010/main" val="378226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00633" y="2166994"/>
            <a:ext cx="6876075" cy="1521088"/>
          </a:xfrm>
        </p:spPr>
        <p:txBody>
          <a:bodyPr/>
          <a:lstStyle/>
          <a:p>
            <a:r>
              <a:rPr lang="en-US" sz="5294" dirty="0" err="1">
                <a:solidFill>
                  <a:srgbClr val="F07347"/>
                </a:solidFill>
                <a:latin typeface="Segoe UI Semibold"/>
                <a:cs typeface="Segoe UI"/>
              </a:rPr>
              <a:t>Funcionalidad</a:t>
            </a:r>
            <a:endParaRPr lang="en-US" sz="5256" dirty="0">
              <a:solidFill>
                <a:srgbClr val="F07347"/>
              </a:solidFill>
              <a:cs typeface="Segoe UI"/>
            </a:endParaRPr>
          </a:p>
        </p:txBody>
      </p:sp>
      <p:pic>
        <p:nvPicPr>
          <p:cNvPr id="5" name="Graphic 3">
            <a:extLst>
              <a:ext uri="{FF2B5EF4-FFF2-40B4-BE49-F238E27FC236}">
                <a16:creationId xmlns:a16="http://schemas.microsoft.com/office/drawing/2014/main" id="{D840B52A-D0DF-1B4A-8D20-F88687AAEB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569" y="1248288"/>
            <a:ext cx="3633912" cy="2646924"/>
          </a:xfrm>
          <a:prstGeom prst="rect">
            <a:avLst/>
          </a:prstGeom>
        </p:spPr>
      </p:pic>
    </p:spTree>
    <p:extLst>
      <p:ext uri="{BB962C8B-B14F-4D97-AF65-F5344CB8AC3E}">
        <p14:creationId xmlns:p14="http://schemas.microsoft.com/office/powerpoint/2010/main" val="7619179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1CDCD0-4664-4B61-8589-F72155C9FB9E}"/>
              </a:ext>
            </a:extLst>
          </p:cNvPr>
          <p:cNvSpPr/>
          <p:nvPr/>
        </p:nvSpPr>
        <p:spPr bwMode="auto">
          <a:xfrm>
            <a:off x="4805478" y="2244629"/>
            <a:ext cx="4338523" cy="191130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DD73A-D7D9-4482-90C8-89270F4016ED}"/>
              </a:ext>
            </a:extLst>
          </p:cNvPr>
          <p:cNvSpPr>
            <a:spLocks noGrp="1"/>
          </p:cNvSpPr>
          <p:nvPr>
            <p:ph type="title"/>
          </p:nvPr>
        </p:nvSpPr>
        <p:spPr/>
        <p:txBody>
          <a:bodyPr/>
          <a:lstStyle/>
          <a:p>
            <a:r>
              <a:rPr lang="en-US" dirty="0">
                <a:solidFill>
                  <a:srgbClr val="F07347"/>
                </a:solidFill>
              </a:rPr>
              <a:t>La </a:t>
            </a:r>
            <a:r>
              <a:rPr lang="en-US" dirty="0" err="1">
                <a:solidFill>
                  <a:srgbClr val="F07347"/>
                </a:solidFill>
              </a:rPr>
              <a:t>nueva</a:t>
            </a:r>
            <a:r>
              <a:rPr lang="en-US" dirty="0">
                <a:solidFill>
                  <a:srgbClr val="F07347"/>
                </a:solidFill>
              </a:rPr>
              <a:t> </a:t>
            </a:r>
            <a:r>
              <a:rPr lang="en-US" dirty="0" err="1">
                <a:solidFill>
                  <a:srgbClr val="F07347"/>
                </a:solidFill>
              </a:rPr>
              <a:t>arquitectura</a:t>
            </a:r>
            <a:r>
              <a:rPr lang="en-US" dirty="0">
                <a:solidFill>
                  <a:srgbClr val="F07347"/>
                </a:solidFill>
              </a:rPr>
              <a:t> de Renderers</a:t>
            </a:r>
          </a:p>
        </p:txBody>
      </p:sp>
      <p:sp>
        <p:nvSpPr>
          <p:cNvPr id="4" name="Text Placeholder 3">
            <a:extLst>
              <a:ext uri="{FF2B5EF4-FFF2-40B4-BE49-F238E27FC236}">
                <a16:creationId xmlns:a16="http://schemas.microsoft.com/office/drawing/2014/main" id="{FCBB0345-557F-422F-909F-0D6182A47558}"/>
              </a:ext>
            </a:extLst>
          </p:cNvPr>
          <p:cNvSpPr>
            <a:spLocks noGrp="1"/>
          </p:cNvSpPr>
          <p:nvPr>
            <p:ph type="body" sz="quarter" idx="10"/>
          </p:nvPr>
        </p:nvSpPr>
        <p:spPr>
          <a:xfrm>
            <a:off x="201931" y="890972"/>
            <a:ext cx="4033911" cy="1252685"/>
          </a:xfrm>
        </p:spPr>
        <p:txBody>
          <a:bodyPr/>
          <a:lstStyle/>
          <a:p>
            <a:pPr marL="0" indent="0">
              <a:buNone/>
            </a:pPr>
            <a:r>
              <a:rPr lang="en-US"/>
              <a:t>Xamarin.Forms</a:t>
            </a:r>
          </a:p>
          <a:p>
            <a:endParaRPr lang="en-US"/>
          </a:p>
        </p:txBody>
      </p:sp>
      <p:sp>
        <p:nvSpPr>
          <p:cNvPr id="5" name="Text Placeholder 4">
            <a:extLst>
              <a:ext uri="{FF2B5EF4-FFF2-40B4-BE49-F238E27FC236}">
                <a16:creationId xmlns:a16="http://schemas.microsoft.com/office/drawing/2014/main" id="{39FD2CC8-96C1-425D-B8DF-F5906A8EE80D}"/>
              </a:ext>
            </a:extLst>
          </p:cNvPr>
          <p:cNvSpPr>
            <a:spLocks noGrp="1"/>
          </p:cNvSpPr>
          <p:nvPr>
            <p:ph type="body" sz="quarter" idx="11"/>
          </p:nvPr>
        </p:nvSpPr>
        <p:spPr>
          <a:xfrm>
            <a:off x="4908161" y="890972"/>
            <a:ext cx="4033911" cy="1252685"/>
          </a:xfrm>
        </p:spPr>
        <p:txBody>
          <a:bodyPr/>
          <a:lstStyle/>
          <a:p>
            <a:pPr marL="0" indent="0">
              <a:buNone/>
            </a:pPr>
            <a:r>
              <a:rPr lang="en-US" err="1"/>
              <a:t>System.Maui</a:t>
            </a:r>
            <a:endParaRPr lang="en-US"/>
          </a:p>
          <a:p>
            <a:endParaRPr lang="en-US"/>
          </a:p>
        </p:txBody>
      </p:sp>
      <p:graphicFrame>
        <p:nvGraphicFramePr>
          <p:cNvPr id="6" name="Diagram 5">
            <a:extLst>
              <a:ext uri="{FF2B5EF4-FFF2-40B4-BE49-F238E27FC236}">
                <a16:creationId xmlns:a16="http://schemas.microsoft.com/office/drawing/2014/main" id="{95303ED2-24E5-4681-BFC9-B8DD97CFE09D}"/>
              </a:ext>
            </a:extLst>
          </p:cNvPr>
          <p:cNvGraphicFramePr/>
          <p:nvPr/>
        </p:nvGraphicFramePr>
        <p:xfrm>
          <a:off x="201930" y="1341947"/>
          <a:ext cx="4180366" cy="3758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0B2DD9F9-7D93-4146-BBF8-02BE4CB9A4EE}"/>
              </a:ext>
            </a:extLst>
          </p:cNvPr>
          <p:cNvGraphicFramePr/>
          <p:nvPr>
            <p:extLst>
              <p:ext uri="{D42A27DB-BD31-4B8C-83A1-F6EECF244321}">
                <p14:modId xmlns:p14="http://schemas.microsoft.com/office/powerpoint/2010/main" val="2761875510"/>
              </p:ext>
            </p:extLst>
          </p:nvPr>
        </p:nvGraphicFramePr>
        <p:xfrm>
          <a:off x="4908161" y="1328704"/>
          <a:ext cx="4180366" cy="37588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0673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a:xfrm>
            <a:off x="181072" y="84150"/>
            <a:ext cx="8520600" cy="687745"/>
          </a:xfrm>
        </p:spPr>
        <p:txBody>
          <a:bodyPr/>
          <a:lstStyle/>
          <a:p>
            <a:r>
              <a:rPr lang="en-US" sz="1800" dirty="0" err="1">
                <a:solidFill>
                  <a:srgbClr val="F07347"/>
                </a:solidFill>
              </a:rPr>
              <a:t>Xamarin.Forms</a:t>
            </a:r>
            <a:r>
              <a:rPr lang="en-US" sz="1800" dirty="0">
                <a:solidFill>
                  <a:srgbClr val="F07347"/>
                </a:solidFill>
              </a:rPr>
              <a:t>: </a:t>
            </a:r>
            <a:br>
              <a:rPr lang="en-US" sz="1800" dirty="0">
                <a:solidFill>
                  <a:srgbClr val="F07347"/>
                </a:solidFill>
              </a:rPr>
            </a:br>
            <a:r>
              <a:rPr lang="en-US" sz="1800" dirty="0" err="1">
                <a:solidFill>
                  <a:srgbClr val="F07347"/>
                </a:solidFill>
              </a:rPr>
              <a:t>Añadir</a:t>
            </a:r>
            <a:r>
              <a:rPr lang="en-US" sz="1800" dirty="0">
                <a:solidFill>
                  <a:srgbClr val="F07347"/>
                </a:solidFill>
              </a:rPr>
              <a:t> un Custom Behavior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4050932" y="385677"/>
            <a:ext cx="5010090" cy="5952754"/>
          </a:xfrm>
          <a:solidFill>
            <a:schemeClr val="accent2"/>
          </a:solidFill>
        </p:spPr>
        <p:txBody>
          <a:bodyPr vert="horz" wrap="square" lIns="107571" tIns="67232" rIns="107571" bIns="67232" rtlCol="0" anchor="t" anchorCtr="0">
            <a:spAutoFit/>
          </a:bodyPr>
          <a:lstStyle/>
          <a:p>
            <a:pPr>
              <a:lnSpc>
                <a:spcPct val="100000"/>
              </a:lnSpc>
            </a:pPr>
            <a:r>
              <a:rPr lang="en-US" sz="600" dirty="0">
                <a:solidFill>
                  <a:srgbClr val="92D050"/>
                </a:solidFill>
              </a:rPr>
              <a:t>// You need to know to export this renderer and tie it to a core type…</a:t>
            </a:r>
            <a:endParaRPr lang="en-US" sz="600" dirty="0">
              <a:solidFill>
                <a:schemeClr val="bg1">
                  <a:lumMod val="95000"/>
                </a:schemeClr>
              </a:solidFill>
            </a:endParaRPr>
          </a:p>
          <a:p>
            <a:pPr>
              <a:lnSpc>
                <a:spcPct val="100000"/>
              </a:lnSpc>
            </a:pPr>
            <a:r>
              <a:rPr lang="en-US" sz="800" dirty="0">
                <a:solidFill>
                  <a:schemeClr val="bg1">
                    <a:lumMod val="95000"/>
                  </a:schemeClr>
                </a:solidFill>
              </a:rPr>
              <a:t>[assembly: </a:t>
            </a:r>
            <a:r>
              <a:rPr lang="en-US" sz="800" dirty="0" err="1">
                <a:solidFill>
                  <a:schemeClr val="bg1">
                    <a:lumMod val="95000"/>
                  </a:schemeClr>
                </a:solidFill>
              </a:rPr>
              <a:t>ExportRenderer</a:t>
            </a:r>
            <a:r>
              <a:rPr lang="en-US" sz="800" dirty="0">
                <a:solidFill>
                  <a:schemeClr val="bg1">
                    <a:lumMod val="95000"/>
                  </a:schemeClr>
                </a:solidFill>
              </a:rPr>
              <a:t> (</a:t>
            </a:r>
            <a:r>
              <a:rPr lang="en-US" sz="800" dirty="0" err="1">
                <a:solidFill>
                  <a:schemeClr val="bg1">
                    <a:lumMod val="95000"/>
                  </a:schemeClr>
                </a:solidFill>
              </a:rPr>
              <a:t>typeof</a:t>
            </a:r>
            <a:r>
              <a:rPr lang="en-US" sz="800" dirty="0">
                <a:solidFill>
                  <a:schemeClr val="bg1">
                    <a:lumMod val="95000"/>
                  </a:schemeClr>
                </a:solidFill>
              </a:rPr>
              <a:t>(</a:t>
            </a:r>
            <a:r>
              <a:rPr lang="en-US" sz="800" dirty="0" err="1">
                <a:solidFill>
                  <a:schemeClr val="bg1">
                    <a:lumMod val="95000"/>
                  </a:schemeClr>
                </a:solidFill>
              </a:rPr>
              <a:t>MyEntry</a:t>
            </a:r>
            <a:r>
              <a:rPr lang="en-US" sz="800" dirty="0">
                <a:solidFill>
                  <a:schemeClr val="bg1">
                    <a:lumMod val="95000"/>
                  </a:schemeClr>
                </a:solidFill>
              </a:rPr>
              <a:t>), </a:t>
            </a:r>
            <a:r>
              <a:rPr lang="en-US" sz="800" dirty="0" err="1">
                <a:solidFill>
                  <a:schemeClr val="bg1">
                    <a:lumMod val="95000"/>
                  </a:schemeClr>
                </a:solidFill>
              </a:rPr>
              <a:t>typeof</a:t>
            </a:r>
            <a:r>
              <a:rPr lang="en-US" sz="800" dirty="0">
                <a:solidFill>
                  <a:schemeClr val="bg1">
                    <a:lumMod val="95000"/>
                  </a:schemeClr>
                </a:solidFill>
              </a:rPr>
              <a:t>(</a:t>
            </a:r>
            <a:r>
              <a:rPr lang="en-US" sz="800" dirty="0" err="1">
                <a:solidFill>
                  <a:schemeClr val="bg1">
                    <a:lumMod val="95000"/>
                  </a:schemeClr>
                </a:solidFill>
              </a:rPr>
              <a:t>MyEntryRenderer</a:t>
            </a:r>
            <a:r>
              <a:rPr lang="en-US" sz="800" dirty="0">
                <a:solidFill>
                  <a:schemeClr val="bg1">
                    <a:lumMod val="95000"/>
                  </a:schemeClr>
                </a:solidFill>
              </a:rPr>
              <a:t>))]</a:t>
            </a:r>
          </a:p>
          <a:p>
            <a:pPr>
              <a:lnSpc>
                <a:spcPct val="100000"/>
              </a:lnSpc>
            </a:pPr>
            <a:r>
              <a:rPr lang="en-US" sz="800" dirty="0">
                <a:solidFill>
                  <a:schemeClr val="bg1">
                    <a:lumMod val="95000"/>
                  </a:schemeClr>
                </a:solidFill>
              </a:rPr>
              <a:t>namespace </a:t>
            </a:r>
            <a:r>
              <a:rPr lang="en-US" sz="800" dirty="0" err="1">
                <a:solidFill>
                  <a:schemeClr val="bg1">
                    <a:lumMod val="95000"/>
                  </a:schemeClr>
                </a:solidFill>
              </a:rPr>
              <a:t>CustomRenderer.iOS</a:t>
            </a:r>
            <a:r>
              <a:rPr lang="en-US" sz="800" dirty="0">
                <a:solidFill>
                  <a:schemeClr val="bg1">
                    <a:lumMod val="95000"/>
                  </a:schemeClr>
                </a:solidFill>
              </a:rPr>
              <a:t> {</a:t>
            </a:r>
          </a:p>
          <a:p>
            <a:pPr>
              <a:lnSpc>
                <a:spcPct val="100000"/>
              </a:lnSpc>
            </a:pPr>
            <a:r>
              <a:rPr lang="en-US" sz="800" dirty="0">
                <a:solidFill>
                  <a:schemeClr val="bg1">
                    <a:lumMod val="95000"/>
                  </a:schemeClr>
                </a:solidFill>
              </a:rPr>
              <a:t>    </a:t>
            </a:r>
            <a:r>
              <a:rPr lang="en-US" sz="600" dirty="0">
                <a:solidFill>
                  <a:srgbClr val="92D050"/>
                </a:solidFill>
              </a:rPr>
              <a:t>// You need to know what type to inherit from…</a:t>
            </a:r>
            <a:endParaRPr lang="en-US" sz="600" dirty="0">
              <a:solidFill>
                <a:schemeClr val="bg1">
                  <a:lumMod val="95000"/>
                </a:schemeClr>
              </a:solidFill>
            </a:endParaRPr>
          </a:p>
          <a:p>
            <a:pPr>
              <a:lnSpc>
                <a:spcPct val="100000"/>
              </a:lnSpc>
            </a:pPr>
            <a:r>
              <a:rPr lang="en-US" sz="800" dirty="0">
                <a:solidFill>
                  <a:schemeClr val="bg1">
                    <a:lumMod val="95000"/>
                  </a:schemeClr>
                </a:solidFill>
              </a:rPr>
              <a:t>    public class </a:t>
            </a:r>
            <a:r>
              <a:rPr lang="en-US" sz="800" dirty="0" err="1">
                <a:solidFill>
                  <a:schemeClr val="bg1">
                    <a:lumMod val="95000"/>
                  </a:schemeClr>
                </a:solidFill>
              </a:rPr>
              <a:t>MyEntryRenderer</a:t>
            </a:r>
            <a:r>
              <a:rPr lang="en-US" sz="800" dirty="0">
                <a:solidFill>
                  <a:schemeClr val="bg1">
                    <a:lumMod val="95000"/>
                  </a:schemeClr>
                </a:solidFill>
              </a:rPr>
              <a:t> : </a:t>
            </a:r>
            <a:r>
              <a:rPr lang="en-US" sz="800" dirty="0" err="1">
                <a:solidFill>
                  <a:schemeClr val="bg1">
                    <a:lumMod val="95000"/>
                  </a:schemeClr>
                </a:solidFill>
              </a:rPr>
              <a:t>EntryRenderer</a:t>
            </a:r>
            <a:r>
              <a:rPr lang="en-US" sz="800" dirty="0">
                <a:solidFill>
                  <a:schemeClr val="bg1">
                    <a:lumMod val="95000"/>
                  </a:schemeClr>
                </a:solidFill>
              </a:rPr>
              <a:t> {</a:t>
            </a:r>
          </a:p>
          <a:p>
            <a:pPr>
              <a:lnSpc>
                <a:spcPct val="100000"/>
              </a:lnSpc>
            </a:pPr>
            <a:r>
              <a:rPr lang="en-US" sz="600" dirty="0">
                <a:solidFill>
                  <a:schemeClr val="bg1">
                    <a:lumMod val="95000"/>
                  </a:schemeClr>
                </a:solidFill>
              </a:rPr>
              <a:t>          </a:t>
            </a:r>
            <a:r>
              <a:rPr lang="en-US" sz="600" dirty="0">
                <a:solidFill>
                  <a:srgbClr val="92D050"/>
                </a:solidFill>
              </a:rPr>
              <a:t>// You need to know what method to override…</a:t>
            </a:r>
            <a:endParaRPr lang="en-US" sz="600" dirty="0">
              <a:solidFill>
                <a:schemeClr val="bg1">
                  <a:lumMod val="95000"/>
                </a:schemeClr>
              </a:solidFill>
            </a:endParaRPr>
          </a:p>
          <a:p>
            <a:pPr>
              <a:lnSpc>
                <a:spcPct val="100000"/>
              </a:lnSpc>
            </a:pPr>
            <a:r>
              <a:rPr lang="en-US" sz="800" dirty="0">
                <a:solidFill>
                  <a:schemeClr val="bg1">
                    <a:lumMod val="95000"/>
                  </a:schemeClr>
                </a:solidFill>
              </a:rPr>
              <a:t>        protected override void </a:t>
            </a:r>
            <a:r>
              <a:rPr lang="en-US" sz="800" dirty="0" err="1">
                <a:solidFill>
                  <a:schemeClr val="bg1">
                    <a:lumMod val="95000"/>
                  </a:schemeClr>
                </a:solidFill>
              </a:rPr>
              <a:t>OnElementChanged</a:t>
            </a:r>
            <a:r>
              <a:rPr lang="en-US" sz="800" dirty="0">
                <a:solidFill>
                  <a:schemeClr val="bg1">
                    <a:lumMod val="95000"/>
                  </a:schemeClr>
                </a:solidFill>
              </a:rPr>
              <a:t> (</a:t>
            </a:r>
            <a:r>
              <a:rPr lang="en-US" sz="800" dirty="0" err="1">
                <a:solidFill>
                  <a:schemeClr val="bg1">
                    <a:lumMod val="95000"/>
                  </a:schemeClr>
                </a:solidFill>
              </a:rPr>
              <a:t>ElementChangedEventArgs</a:t>
            </a:r>
            <a:r>
              <a:rPr lang="en-US" sz="800" dirty="0">
                <a:solidFill>
                  <a:schemeClr val="bg1">
                    <a:lumMod val="95000"/>
                  </a:schemeClr>
                </a:solidFill>
              </a:rPr>
              <a:t>&lt;Entry&gt; e) {</a:t>
            </a:r>
          </a:p>
          <a:p>
            <a:pPr>
              <a:lnSpc>
                <a:spcPct val="100000"/>
              </a:lnSpc>
            </a:pPr>
            <a:r>
              <a:rPr lang="en-US" sz="600" dirty="0">
                <a:solidFill>
                  <a:schemeClr val="bg1">
                    <a:lumMod val="95000"/>
                  </a:schemeClr>
                </a:solidFill>
              </a:rPr>
              <a:t>	</a:t>
            </a:r>
            <a:r>
              <a:rPr lang="en-US" sz="600" dirty="0">
                <a:solidFill>
                  <a:srgbClr val="92D050"/>
                </a:solidFill>
              </a:rPr>
              <a:t>// You need to know when to do your work (before? after?)</a:t>
            </a:r>
            <a:endParaRPr lang="en-US" sz="600" dirty="0">
              <a:solidFill>
                <a:schemeClr val="bg1">
                  <a:lumMod val="95000"/>
                </a:schemeClr>
              </a:solidFill>
            </a:endParaRPr>
          </a:p>
          <a:p>
            <a:pPr>
              <a:lnSpc>
                <a:spcPct val="100000"/>
              </a:lnSpc>
            </a:pPr>
            <a:r>
              <a:rPr lang="en-US" sz="800" dirty="0">
                <a:solidFill>
                  <a:schemeClr val="bg1">
                    <a:lumMod val="95000"/>
                  </a:schemeClr>
                </a:solidFill>
              </a:rPr>
              <a:t>                </a:t>
            </a:r>
            <a:r>
              <a:rPr lang="en-US" sz="800" dirty="0" err="1">
                <a:solidFill>
                  <a:schemeClr val="bg1">
                    <a:lumMod val="95000"/>
                  </a:schemeClr>
                </a:solidFill>
              </a:rPr>
              <a:t>base.OnElementChanged</a:t>
            </a:r>
            <a:r>
              <a:rPr lang="en-US" sz="800" dirty="0">
                <a:solidFill>
                  <a:schemeClr val="bg1">
                    <a:lumMod val="95000"/>
                  </a:schemeClr>
                </a:solidFill>
              </a:rPr>
              <a:t> (e);</a:t>
            </a:r>
          </a:p>
          <a:p>
            <a:pPr>
              <a:lnSpc>
                <a:spcPct val="100000"/>
              </a:lnSpc>
            </a:pPr>
            <a:r>
              <a:rPr lang="en-US" sz="600" dirty="0">
                <a:solidFill>
                  <a:schemeClr val="bg1">
                    <a:lumMod val="95000"/>
                  </a:schemeClr>
                </a:solidFill>
              </a:rPr>
              <a:t>	</a:t>
            </a:r>
            <a:r>
              <a:rPr lang="en-US" sz="600" dirty="0">
                <a:solidFill>
                  <a:srgbClr val="92D050"/>
                </a:solidFill>
              </a:rPr>
              <a:t>// You need to know that we call the native view “Control”</a:t>
            </a:r>
          </a:p>
          <a:p>
            <a:pPr>
              <a:lnSpc>
                <a:spcPct val="100000"/>
              </a:lnSpc>
            </a:pPr>
            <a:r>
              <a:rPr lang="en-US" sz="600" dirty="0">
                <a:solidFill>
                  <a:srgbClr val="92D050"/>
                </a:solidFill>
              </a:rPr>
              <a:t>                	// Spoiler alert: this varies from platform to platform and</a:t>
            </a:r>
          </a:p>
          <a:p>
            <a:pPr>
              <a:lnSpc>
                <a:spcPct val="100000"/>
              </a:lnSpc>
            </a:pPr>
            <a:r>
              <a:rPr lang="en-US" sz="600" dirty="0">
                <a:solidFill>
                  <a:srgbClr val="92D050"/>
                </a:solidFill>
              </a:rPr>
              <a:t>                	// sometimes it even varies from renderer to renderer!</a:t>
            </a:r>
          </a:p>
          <a:p>
            <a:pPr>
              <a:lnSpc>
                <a:spcPct val="100000"/>
              </a:lnSpc>
            </a:pPr>
            <a:r>
              <a:rPr lang="en-US" sz="800" dirty="0">
                <a:solidFill>
                  <a:schemeClr val="bg1">
                    <a:lumMod val="95000"/>
                  </a:schemeClr>
                </a:solidFill>
              </a:rPr>
              <a:t>                if (Control != null) {</a:t>
            </a:r>
          </a:p>
          <a:p>
            <a:pPr>
              <a:lnSpc>
                <a:spcPct val="100000"/>
              </a:lnSpc>
            </a:pPr>
            <a:r>
              <a:rPr lang="en-US" sz="600" dirty="0">
                <a:solidFill>
                  <a:schemeClr val="bg1">
                    <a:lumMod val="95000"/>
                  </a:schemeClr>
                </a:solidFill>
              </a:rPr>
              <a:t>                	</a:t>
            </a:r>
            <a:r>
              <a:rPr lang="en-US" sz="600" dirty="0">
                <a:solidFill>
                  <a:srgbClr val="92D050"/>
                </a:solidFill>
              </a:rPr>
              <a:t>// Finally! We can change the color!</a:t>
            </a:r>
          </a:p>
          <a:p>
            <a:pPr>
              <a:lnSpc>
                <a:spcPct val="100000"/>
              </a:lnSpc>
            </a:pPr>
            <a:r>
              <a:rPr lang="en-US" sz="800" dirty="0">
                <a:solidFill>
                  <a:schemeClr val="bg1">
                    <a:lumMod val="95000"/>
                  </a:schemeClr>
                </a:solidFill>
              </a:rPr>
              <a:t>                </a:t>
            </a:r>
            <a:r>
              <a:rPr lang="en-US" sz="800" dirty="0" err="1">
                <a:solidFill>
                  <a:schemeClr val="accent4">
                    <a:lumMod val="20000"/>
                    <a:lumOff val="80000"/>
                  </a:schemeClr>
                </a:solidFill>
              </a:rPr>
              <a:t>Control.BackgroundColor</a:t>
            </a:r>
            <a:r>
              <a:rPr lang="en-US" sz="800" dirty="0">
                <a:solidFill>
                  <a:schemeClr val="accent4">
                    <a:lumMod val="20000"/>
                    <a:lumOff val="80000"/>
                  </a:schemeClr>
                </a:solidFill>
              </a:rPr>
              <a:t> = </a:t>
            </a:r>
            <a:r>
              <a:rPr lang="en-US" sz="800" dirty="0" err="1">
                <a:solidFill>
                  <a:schemeClr val="accent4">
                    <a:lumMod val="20000"/>
                    <a:lumOff val="80000"/>
                  </a:schemeClr>
                </a:solidFill>
              </a:rPr>
              <a:t>UIColor.FromRGB</a:t>
            </a:r>
            <a:r>
              <a:rPr lang="en-US" sz="800" dirty="0">
                <a:solidFill>
                  <a:schemeClr val="accent4">
                    <a:lumMod val="20000"/>
                    <a:lumOff val="80000"/>
                  </a:schemeClr>
                </a:solidFill>
              </a:rPr>
              <a:t> (204, 153, 255);</a:t>
            </a:r>
          </a:p>
          <a:p>
            <a:pPr>
              <a:lnSpc>
                <a:spcPct val="100000"/>
              </a:lnSpc>
            </a:pPr>
            <a:r>
              <a:rPr lang="en-US" sz="800" dirty="0">
                <a:solidFill>
                  <a:schemeClr val="bg1">
                    <a:lumMod val="95000"/>
                  </a:schemeClr>
                </a:solidFill>
              </a:rPr>
              <a:t>            }</a:t>
            </a:r>
          </a:p>
          <a:p>
            <a:pPr>
              <a:lnSpc>
                <a:spcPct val="100000"/>
              </a:lnSpc>
            </a:pPr>
            <a:r>
              <a:rPr lang="en-US" sz="800" dirty="0">
                <a:solidFill>
                  <a:schemeClr val="bg1">
                    <a:lumMod val="95000"/>
                  </a:schemeClr>
                </a:solidFill>
              </a:rPr>
              <a:t>        }</a:t>
            </a:r>
          </a:p>
          <a:p>
            <a:pPr>
              <a:lnSpc>
                <a:spcPct val="100000"/>
              </a:lnSpc>
            </a:pPr>
            <a:r>
              <a:rPr lang="en-US" sz="800" dirty="0">
                <a:solidFill>
                  <a:schemeClr val="bg1">
                    <a:lumMod val="95000"/>
                  </a:schemeClr>
                </a:solidFill>
              </a:rPr>
              <a:t>    }</a:t>
            </a:r>
          </a:p>
          <a:p>
            <a:pPr>
              <a:lnSpc>
                <a:spcPct val="100000"/>
              </a:lnSpc>
            </a:pPr>
            <a:r>
              <a:rPr lang="en-US" sz="800" dirty="0">
                <a:solidFill>
                  <a:schemeClr val="bg1">
                    <a:lumMod val="95000"/>
                  </a:schemeClr>
                </a:solidFill>
              </a:rPr>
              <a:t>}</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55008" y="1282266"/>
            <a:ext cx="3922834" cy="556470"/>
          </a:xfrm>
          <a:prstGeom prst="rect">
            <a:avLst/>
          </a:prstGeom>
          <a:solidFill>
            <a:schemeClr val="accent2"/>
          </a:solidFill>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82" dirty="0">
                <a:solidFill>
                  <a:schemeClr val="bg1">
                    <a:lumMod val="95000"/>
                  </a:schemeClr>
                </a:solidFill>
              </a:rPr>
              <a:t>public class </a:t>
            </a:r>
            <a:r>
              <a:rPr lang="en-US" sz="882" dirty="0" err="1">
                <a:solidFill>
                  <a:schemeClr val="bg1">
                    <a:lumMod val="95000"/>
                  </a:schemeClr>
                </a:solidFill>
              </a:rPr>
              <a:t>MyEntry</a:t>
            </a:r>
            <a:r>
              <a:rPr lang="en-US" sz="882" dirty="0">
                <a:solidFill>
                  <a:schemeClr val="bg1">
                    <a:lumMod val="95000"/>
                  </a:schemeClr>
                </a:solidFill>
              </a:rPr>
              <a:t> : Entry</a:t>
            </a:r>
          </a:p>
          <a:p>
            <a:r>
              <a:rPr lang="en-US" sz="882" dirty="0">
                <a:solidFill>
                  <a:schemeClr val="bg1">
                    <a:lumMod val="95000"/>
                  </a:schemeClr>
                </a:solidFill>
              </a:rPr>
              <a:t>{</a:t>
            </a:r>
          </a:p>
          <a:p>
            <a:r>
              <a:rPr lang="en-US" sz="882" dirty="0">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0" y="873784"/>
            <a:ext cx="2233932" cy="461669"/>
          </a:xfrm>
          <a:prstGeom prst="rect">
            <a:avLst/>
          </a:prstGeom>
          <a:noFill/>
        </p:spPr>
        <p:txBody>
          <a:bodyPr wrap="square" lIns="134464" tIns="107571" rIns="134464" bIns="107571" rtlCol="0">
            <a:spAutoFit/>
          </a:bodyPr>
          <a:lstStyle/>
          <a:p>
            <a:pPr>
              <a:lnSpc>
                <a:spcPct val="90000"/>
              </a:lnSpc>
              <a:spcAft>
                <a:spcPts val="441"/>
              </a:spcAft>
            </a:pPr>
            <a:r>
              <a:rPr lang="en-US" sz="1765">
                <a:gradFill>
                  <a:gsLst>
                    <a:gs pos="2917">
                      <a:schemeClr val="tx1"/>
                    </a:gs>
                    <a:gs pos="30000">
                      <a:schemeClr val="tx1"/>
                    </a:gs>
                  </a:gsLst>
                  <a:lin ang="5400000" scaled="0"/>
                </a:gradFill>
              </a:rPr>
              <a:t>Core project</a:t>
            </a:r>
          </a:p>
        </p:txBody>
      </p:sp>
      <p:sp>
        <p:nvSpPr>
          <p:cNvPr id="8" name="TextBox 7">
            <a:extLst>
              <a:ext uri="{FF2B5EF4-FFF2-40B4-BE49-F238E27FC236}">
                <a16:creationId xmlns:a16="http://schemas.microsoft.com/office/drawing/2014/main" id="{687BBDF2-73BF-499D-A38B-A5027A6FFA5B}"/>
              </a:ext>
            </a:extLst>
          </p:cNvPr>
          <p:cNvSpPr txBox="1"/>
          <p:nvPr/>
        </p:nvSpPr>
        <p:spPr>
          <a:xfrm>
            <a:off x="3977842" y="-4468"/>
            <a:ext cx="3439055"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Every platform project…</a:t>
            </a:r>
          </a:p>
        </p:txBody>
      </p:sp>
    </p:spTree>
    <p:extLst>
      <p:ext uri="{BB962C8B-B14F-4D97-AF65-F5344CB8AC3E}">
        <p14:creationId xmlns:p14="http://schemas.microsoft.com/office/powerpoint/2010/main" val="17587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a:xfrm>
            <a:off x="311700" y="124348"/>
            <a:ext cx="8520600" cy="689111"/>
          </a:xfrm>
        </p:spPr>
        <p:txBody>
          <a:bodyPr/>
          <a:lstStyle/>
          <a:p>
            <a:r>
              <a:rPr lang="en-US" sz="2000" dirty="0">
                <a:solidFill>
                  <a:srgbClr val="F07347"/>
                </a:solidFill>
              </a:rPr>
              <a:t>Maui: </a:t>
            </a:r>
            <a:br>
              <a:rPr lang="en-US" sz="2000" dirty="0">
                <a:solidFill>
                  <a:srgbClr val="F07347"/>
                </a:solidFill>
              </a:rPr>
            </a:br>
            <a:r>
              <a:rPr lang="en-US" sz="2000" dirty="0" err="1">
                <a:solidFill>
                  <a:srgbClr val="F07347"/>
                </a:solidFill>
              </a:rPr>
              <a:t>Personalizar</a:t>
            </a:r>
            <a:r>
              <a:rPr lang="en-US" sz="2000" dirty="0">
                <a:solidFill>
                  <a:srgbClr val="F07347"/>
                </a:solidFill>
              </a:rPr>
              <a:t> un Renderer</a:t>
            </a:r>
          </a:p>
        </p:txBody>
      </p:sp>
      <p:sp>
        <p:nvSpPr>
          <p:cNvPr id="3" name="Text Placeholder 2">
            <a:extLst>
              <a:ext uri="{FF2B5EF4-FFF2-40B4-BE49-F238E27FC236}">
                <a16:creationId xmlns:a16="http://schemas.microsoft.com/office/drawing/2014/main" id="{88F2BAFC-28B5-4274-AA09-C95A066F2C3B}"/>
              </a:ext>
            </a:extLst>
          </p:cNvPr>
          <p:cNvSpPr>
            <a:spLocks noGrp="1"/>
          </p:cNvSpPr>
          <p:nvPr>
            <p:ph type="body" sz="quarter" idx="10"/>
          </p:nvPr>
        </p:nvSpPr>
        <p:spPr>
          <a:xfrm>
            <a:off x="4050932" y="391615"/>
            <a:ext cx="5010090" cy="5167924"/>
          </a:xfrm>
          <a:solidFill>
            <a:schemeClr val="accent2"/>
          </a:solidFill>
        </p:spPr>
        <p:txBody>
          <a:bodyPr vert="horz" wrap="square" lIns="107571" tIns="67232" rIns="107571" bIns="67232" rtlCol="0" anchor="t" anchorCtr="0">
            <a:spAutoFit/>
          </a:bodyPr>
          <a:lstStyle/>
          <a:p>
            <a:pPr>
              <a:lnSpc>
                <a:spcPct val="100000"/>
              </a:lnSpc>
            </a:pPr>
            <a:r>
              <a:rPr lang="en-US" sz="600" dirty="0">
                <a:solidFill>
                  <a:srgbClr val="92D050"/>
                </a:solidFill>
              </a:rPr>
              <a:t>// You don’t need to register a new renderer.</a:t>
            </a:r>
          </a:p>
          <a:p>
            <a:pPr>
              <a:lnSpc>
                <a:spcPct val="100000"/>
              </a:lnSpc>
            </a:pPr>
            <a:r>
              <a:rPr lang="en-US" sz="800" dirty="0">
                <a:solidFill>
                  <a:schemeClr val="bg1">
                    <a:lumMod val="95000"/>
                  </a:schemeClr>
                </a:solidFill>
              </a:rPr>
              <a:t>public partial class </a:t>
            </a:r>
            <a:r>
              <a:rPr lang="en-US" sz="800" dirty="0" err="1">
                <a:solidFill>
                  <a:schemeClr val="bg1">
                    <a:lumMod val="95000"/>
                  </a:schemeClr>
                </a:solidFill>
              </a:rPr>
              <a:t>EntryRenderer</a:t>
            </a:r>
            <a:endParaRPr lang="en-US" sz="800" dirty="0">
              <a:solidFill>
                <a:schemeClr val="bg1">
                  <a:lumMod val="95000"/>
                </a:schemeClr>
              </a:solidFill>
            </a:endParaRPr>
          </a:p>
          <a:p>
            <a:pPr>
              <a:lnSpc>
                <a:spcPct val="100000"/>
              </a:lnSpc>
            </a:pPr>
            <a:r>
              <a:rPr lang="en-US" sz="800" dirty="0">
                <a:solidFill>
                  <a:schemeClr val="bg1">
                    <a:lumMod val="95000"/>
                  </a:schemeClr>
                </a:solidFill>
              </a:rPr>
              <a:t>{</a:t>
            </a:r>
          </a:p>
          <a:p>
            <a:pPr>
              <a:lnSpc>
                <a:spcPct val="100000"/>
              </a:lnSpc>
            </a:pPr>
            <a:r>
              <a:rPr lang="en-US" sz="600" dirty="0">
                <a:solidFill>
                  <a:schemeClr val="bg1">
                    <a:lumMod val="95000"/>
                  </a:schemeClr>
                </a:solidFill>
              </a:rPr>
              <a:t>  </a:t>
            </a:r>
            <a:r>
              <a:rPr lang="en-US" sz="600" dirty="0">
                <a:solidFill>
                  <a:srgbClr val="92D050"/>
                </a:solidFill>
              </a:rPr>
              <a:t>// You know what method to call because you named it!</a:t>
            </a:r>
          </a:p>
          <a:p>
            <a:pPr>
              <a:lnSpc>
                <a:spcPct val="100000"/>
              </a:lnSpc>
            </a:pPr>
            <a:r>
              <a:rPr lang="en-US" sz="800" dirty="0">
                <a:solidFill>
                  <a:schemeClr val="bg1">
                    <a:lumMod val="95000"/>
                  </a:schemeClr>
                </a:solidFill>
              </a:rPr>
              <a:t>   public static void </a:t>
            </a:r>
            <a:r>
              <a:rPr lang="en-US" sz="800" dirty="0" err="1">
                <a:solidFill>
                  <a:schemeClr val="bg1">
                    <a:lumMod val="95000"/>
                  </a:schemeClr>
                </a:solidFill>
              </a:rPr>
              <a:t>MapBackgroundColor</a:t>
            </a:r>
            <a:r>
              <a:rPr lang="en-US" sz="800" dirty="0">
                <a:solidFill>
                  <a:schemeClr val="bg1">
                    <a:lumMod val="95000"/>
                  </a:schemeClr>
                </a:solidFill>
              </a:rPr>
              <a:t> (</a:t>
            </a:r>
            <a:r>
              <a:rPr lang="en-US" sz="800" dirty="0" err="1">
                <a:solidFill>
                  <a:schemeClr val="bg1">
                    <a:lumMod val="95000"/>
                  </a:schemeClr>
                </a:solidFill>
              </a:rPr>
              <a:t>IViewRenderer</a:t>
            </a:r>
            <a:r>
              <a:rPr lang="en-US" sz="800" dirty="0">
                <a:solidFill>
                  <a:schemeClr val="bg1">
                    <a:lumMod val="95000"/>
                  </a:schemeClr>
                </a:solidFill>
              </a:rPr>
              <a:t> renderer, </a:t>
            </a:r>
            <a:r>
              <a:rPr lang="en-US" sz="800" dirty="0" err="1">
                <a:solidFill>
                  <a:schemeClr val="bg1">
                    <a:lumMod val="95000"/>
                  </a:schemeClr>
                </a:solidFill>
              </a:rPr>
              <a:t>IView</a:t>
            </a:r>
            <a:r>
              <a:rPr lang="en-US" sz="800" dirty="0">
                <a:solidFill>
                  <a:schemeClr val="bg1">
                    <a:lumMod val="95000"/>
                  </a:schemeClr>
                </a:solidFill>
              </a:rPr>
              <a:t> view)</a:t>
            </a:r>
          </a:p>
          <a:p>
            <a:pPr>
              <a:lnSpc>
                <a:spcPct val="100000"/>
              </a:lnSpc>
            </a:pPr>
            <a:r>
              <a:rPr lang="en-US" sz="800" dirty="0">
                <a:solidFill>
                  <a:schemeClr val="bg1">
                    <a:lumMod val="95000"/>
                  </a:schemeClr>
                </a:solidFill>
              </a:rPr>
              <a:t>     {</a:t>
            </a:r>
          </a:p>
          <a:p>
            <a:pPr>
              <a:lnSpc>
                <a:spcPct val="100000"/>
              </a:lnSpc>
            </a:pPr>
            <a:r>
              <a:rPr lang="en-US" sz="600" dirty="0">
                <a:solidFill>
                  <a:srgbClr val="92D050"/>
                </a:solidFill>
              </a:rPr>
              <a:t>             // You don’t need to call any base methods here or worry about order.</a:t>
            </a:r>
            <a:endParaRPr lang="en-US" sz="600" dirty="0">
              <a:solidFill>
                <a:schemeClr val="bg1">
                  <a:lumMod val="95000"/>
                </a:schemeClr>
              </a:solidFill>
            </a:endParaRPr>
          </a:p>
          <a:p>
            <a:pPr>
              <a:lnSpc>
                <a:spcPct val="100000"/>
              </a:lnSpc>
            </a:pPr>
            <a:r>
              <a:rPr lang="en-US" sz="600" dirty="0">
                <a:solidFill>
                  <a:srgbClr val="92D050"/>
                </a:solidFill>
              </a:rPr>
              <a:t>             // Every renderer is consistent; you know where the native view is.</a:t>
            </a:r>
          </a:p>
          <a:p>
            <a:pPr>
              <a:lnSpc>
                <a:spcPct val="100000"/>
              </a:lnSpc>
            </a:pPr>
            <a:r>
              <a:rPr lang="en-US" sz="800" dirty="0">
                <a:solidFill>
                  <a:schemeClr val="bg1">
                    <a:lumMod val="95000"/>
                  </a:schemeClr>
                </a:solidFill>
              </a:rPr>
              <a:t>          var </a:t>
            </a:r>
            <a:r>
              <a:rPr lang="en-US" sz="800" dirty="0" err="1">
                <a:solidFill>
                  <a:schemeClr val="bg1">
                    <a:lumMod val="95000"/>
                  </a:schemeClr>
                </a:solidFill>
              </a:rPr>
              <a:t>nativeView</a:t>
            </a:r>
            <a:r>
              <a:rPr lang="en-US" sz="800" dirty="0">
                <a:solidFill>
                  <a:schemeClr val="bg1">
                    <a:lumMod val="95000"/>
                  </a:schemeClr>
                </a:solidFill>
              </a:rPr>
              <a:t> = (</a:t>
            </a:r>
            <a:r>
              <a:rPr lang="en-US" sz="800" dirty="0" err="1">
                <a:solidFill>
                  <a:schemeClr val="bg1">
                    <a:lumMod val="95000"/>
                  </a:schemeClr>
                </a:solidFill>
              </a:rPr>
              <a:t>NativeView</a:t>
            </a:r>
            <a:r>
              <a:rPr lang="en-US" sz="800" dirty="0">
                <a:solidFill>
                  <a:schemeClr val="bg1">
                    <a:lumMod val="95000"/>
                  </a:schemeClr>
                </a:solidFill>
              </a:rPr>
              <a:t>)</a:t>
            </a:r>
            <a:r>
              <a:rPr lang="en-US" sz="800" dirty="0" err="1">
                <a:solidFill>
                  <a:schemeClr val="bg1">
                    <a:lumMod val="95000"/>
                  </a:schemeClr>
                </a:solidFill>
              </a:rPr>
              <a:t>renderer.NativeView</a:t>
            </a:r>
            <a:r>
              <a:rPr lang="en-US" sz="800" dirty="0">
                <a:solidFill>
                  <a:schemeClr val="bg1">
                    <a:lumMod val="95000"/>
                  </a:schemeClr>
                </a:solidFill>
              </a:rPr>
              <a:t>;</a:t>
            </a:r>
          </a:p>
          <a:p>
            <a:pPr>
              <a:lnSpc>
                <a:spcPct val="100000"/>
              </a:lnSpc>
            </a:pPr>
            <a:r>
              <a:rPr lang="en-US" sz="800" dirty="0">
                <a:solidFill>
                  <a:schemeClr val="bg1">
                    <a:lumMod val="95000"/>
                  </a:schemeClr>
                </a:solidFill>
              </a:rPr>
              <a:t>          var color = </a:t>
            </a:r>
            <a:r>
              <a:rPr lang="en-US" sz="800" dirty="0" err="1">
                <a:solidFill>
                  <a:schemeClr val="bg1">
                    <a:lumMod val="95000"/>
                  </a:schemeClr>
                </a:solidFill>
              </a:rPr>
              <a:t>view.BackgroundColor</a:t>
            </a:r>
            <a:r>
              <a:rPr lang="en-US" sz="800" dirty="0">
                <a:solidFill>
                  <a:schemeClr val="bg1">
                    <a:lumMod val="95000"/>
                  </a:schemeClr>
                </a:solidFill>
              </a:rPr>
              <a:t>;</a:t>
            </a:r>
          </a:p>
          <a:p>
            <a:pPr>
              <a:lnSpc>
                <a:spcPct val="100000"/>
              </a:lnSpc>
            </a:pPr>
            <a:r>
              <a:rPr lang="en-US" sz="800" dirty="0">
                <a:solidFill>
                  <a:schemeClr val="bg1">
                    <a:lumMod val="95000"/>
                  </a:schemeClr>
                </a:solidFill>
              </a:rPr>
              <a:t>          if (color != null) {</a:t>
            </a:r>
          </a:p>
          <a:p>
            <a:pPr>
              <a:lnSpc>
                <a:spcPct val="100000"/>
              </a:lnSpc>
            </a:pPr>
            <a:r>
              <a:rPr lang="en-US" sz="600" dirty="0">
                <a:solidFill>
                  <a:schemeClr val="bg1">
                    <a:lumMod val="95000"/>
                  </a:schemeClr>
                </a:solidFill>
              </a:rPr>
              <a:t>                   </a:t>
            </a:r>
            <a:r>
              <a:rPr lang="en-US" sz="600" dirty="0">
                <a:solidFill>
                  <a:srgbClr val="92D050"/>
                </a:solidFill>
              </a:rPr>
              <a:t>// Phew! That was easy!</a:t>
            </a:r>
            <a:r>
              <a:rPr lang="en-US" sz="800" dirty="0">
                <a:solidFill>
                  <a:schemeClr val="bg1">
                    <a:lumMod val="95000"/>
                  </a:schemeClr>
                </a:solidFill>
              </a:rPr>
              <a:t>	        </a:t>
            </a:r>
          </a:p>
          <a:p>
            <a:pPr>
              <a:lnSpc>
                <a:spcPct val="100000"/>
              </a:lnSpc>
            </a:pPr>
            <a:r>
              <a:rPr lang="en-US" sz="800" dirty="0">
                <a:solidFill>
                  <a:schemeClr val="bg1">
                    <a:lumMod val="95000"/>
                  </a:schemeClr>
                </a:solidFill>
              </a:rPr>
              <a:t>              </a:t>
            </a:r>
            <a:r>
              <a:rPr lang="en-US" sz="800" dirty="0" err="1">
                <a:solidFill>
                  <a:schemeClr val="accent4">
                    <a:lumMod val="20000"/>
                    <a:lumOff val="80000"/>
                  </a:schemeClr>
                </a:solidFill>
              </a:rPr>
              <a:t>nativeView.BackgroundColor</a:t>
            </a:r>
            <a:r>
              <a:rPr lang="en-US" sz="800" dirty="0">
                <a:solidFill>
                  <a:schemeClr val="accent4">
                    <a:lumMod val="20000"/>
                    <a:lumOff val="80000"/>
                  </a:schemeClr>
                </a:solidFill>
              </a:rPr>
              <a:t> = </a:t>
            </a:r>
            <a:r>
              <a:rPr lang="en-US" sz="800" dirty="0" err="1">
                <a:solidFill>
                  <a:schemeClr val="accent4">
                    <a:lumMod val="20000"/>
                    <a:lumOff val="80000"/>
                  </a:schemeClr>
                </a:solidFill>
              </a:rPr>
              <a:t>UIColor.FromRGB</a:t>
            </a:r>
            <a:r>
              <a:rPr lang="en-US" sz="800" dirty="0">
                <a:solidFill>
                  <a:schemeClr val="accent4">
                    <a:lumMod val="20000"/>
                    <a:lumOff val="80000"/>
                  </a:schemeClr>
                </a:solidFill>
              </a:rPr>
              <a:t> (204, 153, 255);</a:t>
            </a:r>
          </a:p>
          <a:p>
            <a:pPr>
              <a:lnSpc>
                <a:spcPct val="100000"/>
              </a:lnSpc>
            </a:pPr>
            <a:r>
              <a:rPr lang="en-US" sz="800" dirty="0">
                <a:solidFill>
                  <a:schemeClr val="accent4">
                    <a:lumMod val="20000"/>
                    <a:lumOff val="80000"/>
                  </a:schemeClr>
                </a:solidFill>
              </a:rPr>
              <a:t>          </a:t>
            </a:r>
            <a:r>
              <a:rPr lang="en-US" sz="800" dirty="0">
                <a:solidFill>
                  <a:schemeClr val="bg1"/>
                </a:solidFill>
              </a:rPr>
              <a:t>}</a:t>
            </a:r>
          </a:p>
          <a:p>
            <a:pPr>
              <a:lnSpc>
                <a:spcPct val="100000"/>
              </a:lnSpc>
            </a:pPr>
            <a:r>
              <a:rPr lang="en-US" sz="800" dirty="0">
                <a:solidFill>
                  <a:schemeClr val="bg1">
                    <a:lumMod val="95000"/>
                  </a:schemeClr>
                </a:solidFill>
              </a:rPr>
              <a:t>     }</a:t>
            </a:r>
          </a:p>
          <a:p>
            <a:pPr>
              <a:lnSpc>
                <a:spcPct val="100000"/>
              </a:lnSpc>
            </a:pPr>
            <a:r>
              <a:rPr lang="en-US" sz="800" dirty="0">
                <a:solidFill>
                  <a:schemeClr val="bg1">
                    <a:lumMod val="95000"/>
                  </a:schemeClr>
                </a:solidFill>
              </a:rPr>
              <a:t>}</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55008" y="1282265"/>
            <a:ext cx="3922834" cy="1547317"/>
          </a:xfrm>
          <a:prstGeom prst="rect">
            <a:avLst/>
          </a:prstGeom>
          <a:solidFill>
            <a:schemeClr val="accent2"/>
          </a:solidFill>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882" dirty="0">
                <a:solidFill>
                  <a:schemeClr val="bg1">
                    <a:lumMod val="95000"/>
                  </a:schemeClr>
                </a:solidFill>
              </a:rPr>
              <a:t>public partial class </a:t>
            </a:r>
            <a:r>
              <a:rPr lang="en-US" sz="882" dirty="0" err="1">
                <a:solidFill>
                  <a:schemeClr val="bg1">
                    <a:lumMod val="95000"/>
                  </a:schemeClr>
                </a:solidFill>
              </a:rPr>
              <a:t>EntryRenderer</a:t>
            </a:r>
            <a:r>
              <a:rPr lang="en-US" sz="882" dirty="0">
                <a:solidFill>
                  <a:schemeClr val="bg1">
                    <a:lumMod val="95000"/>
                  </a:schemeClr>
                </a:solidFill>
              </a:rPr>
              <a:t> {</a:t>
            </a:r>
          </a:p>
          <a:p>
            <a:pPr>
              <a:lnSpc>
                <a:spcPct val="100000"/>
              </a:lnSpc>
            </a:pPr>
            <a:r>
              <a:rPr lang="en-US" sz="882" dirty="0">
                <a:solidFill>
                  <a:schemeClr val="bg1">
                    <a:lumMod val="95000"/>
                  </a:schemeClr>
                </a:solidFill>
              </a:rPr>
              <a:t>   public static </a:t>
            </a:r>
            <a:r>
              <a:rPr lang="en-US" sz="882" dirty="0" err="1">
                <a:solidFill>
                  <a:schemeClr val="bg1">
                    <a:lumMod val="95000"/>
                  </a:schemeClr>
                </a:solidFill>
              </a:rPr>
              <a:t>PropertyMapper</a:t>
            </a:r>
            <a:r>
              <a:rPr lang="en-US" sz="882" dirty="0">
                <a:solidFill>
                  <a:schemeClr val="bg1">
                    <a:lumMod val="95000"/>
                  </a:schemeClr>
                </a:solidFill>
              </a:rPr>
              <a:t>&lt;</a:t>
            </a:r>
            <a:r>
              <a:rPr lang="en-US" sz="882" dirty="0" err="1">
                <a:solidFill>
                  <a:schemeClr val="bg1">
                    <a:lumMod val="95000"/>
                  </a:schemeClr>
                </a:solidFill>
              </a:rPr>
              <a:t>IView</a:t>
            </a:r>
            <a:r>
              <a:rPr lang="en-US" sz="882" dirty="0">
                <a:solidFill>
                  <a:schemeClr val="bg1">
                    <a:lumMod val="95000"/>
                  </a:schemeClr>
                </a:solidFill>
              </a:rPr>
              <a:t>&gt; </a:t>
            </a:r>
            <a:r>
              <a:rPr lang="en-US" sz="882" dirty="0" err="1">
                <a:solidFill>
                  <a:schemeClr val="bg1">
                    <a:lumMod val="95000"/>
                  </a:schemeClr>
                </a:solidFill>
              </a:rPr>
              <a:t>ViewMapper</a:t>
            </a:r>
            <a:r>
              <a:rPr lang="en-US" sz="882" dirty="0">
                <a:solidFill>
                  <a:schemeClr val="bg1">
                    <a:lumMod val="95000"/>
                  </a:schemeClr>
                </a:solidFill>
              </a:rPr>
              <a:t> = new </a:t>
            </a:r>
            <a:r>
              <a:rPr lang="en-US" sz="882" dirty="0" err="1">
                <a:solidFill>
                  <a:schemeClr val="bg1">
                    <a:lumMod val="95000"/>
                  </a:schemeClr>
                </a:solidFill>
              </a:rPr>
              <a:t>PropertyMapper</a:t>
            </a:r>
            <a:r>
              <a:rPr lang="en-US" sz="882" dirty="0">
                <a:solidFill>
                  <a:schemeClr val="bg1">
                    <a:lumMod val="95000"/>
                  </a:schemeClr>
                </a:solidFill>
              </a:rPr>
              <a:t>&lt;</a:t>
            </a:r>
            <a:r>
              <a:rPr lang="en-US" sz="882" dirty="0" err="1">
                <a:solidFill>
                  <a:schemeClr val="bg1">
                    <a:lumMod val="95000"/>
                  </a:schemeClr>
                </a:solidFill>
              </a:rPr>
              <a:t>IView</a:t>
            </a:r>
            <a:r>
              <a:rPr lang="en-US" sz="882" dirty="0">
                <a:solidFill>
                  <a:schemeClr val="bg1">
                    <a:lumMod val="95000"/>
                  </a:schemeClr>
                </a:solidFill>
              </a:rPr>
              <a:t>&gt; {</a:t>
            </a:r>
          </a:p>
          <a:p>
            <a:pPr>
              <a:lnSpc>
                <a:spcPct val="100000"/>
              </a:lnSpc>
            </a:pPr>
            <a:r>
              <a:rPr lang="en-US" sz="882" dirty="0">
                <a:solidFill>
                  <a:schemeClr val="bg1">
                    <a:lumMod val="95000"/>
                  </a:schemeClr>
                </a:solidFill>
              </a:rPr>
              <a:t>	</a:t>
            </a:r>
          </a:p>
          <a:p>
            <a:pPr>
              <a:lnSpc>
                <a:spcPct val="100000"/>
              </a:lnSpc>
            </a:pPr>
            <a:r>
              <a:rPr lang="en-US" sz="882" dirty="0">
                <a:solidFill>
                  <a:schemeClr val="bg1">
                    <a:lumMod val="95000"/>
                  </a:schemeClr>
                </a:solidFill>
              </a:rPr>
              <a:t>     </a:t>
            </a:r>
            <a:r>
              <a:rPr lang="en-US" sz="882" dirty="0">
                <a:solidFill>
                  <a:srgbClr val="92D050"/>
                </a:solidFill>
              </a:rPr>
              <a:t>// Add your own method to map to any property         </a:t>
            </a:r>
          </a:p>
          <a:p>
            <a:pPr>
              <a:lnSpc>
                <a:spcPct val="100000"/>
              </a:lnSpc>
            </a:pPr>
            <a:r>
              <a:rPr lang="en-US" sz="882" dirty="0">
                <a:solidFill>
                  <a:srgbClr val="92D050"/>
                </a:solidFill>
              </a:rPr>
              <a:t>     </a:t>
            </a:r>
            <a:r>
              <a:rPr lang="en-US" sz="882" dirty="0">
                <a:solidFill>
                  <a:schemeClr val="bg1">
                    <a:lumMod val="95000"/>
                  </a:schemeClr>
                </a:solidFill>
              </a:rPr>
              <a:t>[</a:t>
            </a:r>
            <a:r>
              <a:rPr lang="en-US" sz="882" dirty="0" err="1">
                <a:solidFill>
                  <a:schemeClr val="bg1">
                    <a:lumMod val="95000"/>
                  </a:schemeClr>
                </a:solidFill>
              </a:rPr>
              <a:t>nameof</a:t>
            </a:r>
            <a:r>
              <a:rPr lang="en-US" sz="882" dirty="0">
                <a:solidFill>
                  <a:schemeClr val="bg1">
                    <a:lumMod val="95000"/>
                  </a:schemeClr>
                </a:solidFill>
              </a:rPr>
              <a:t>(</a:t>
            </a:r>
            <a:r>
              <a:rPr lang="en-US" sz="882" dirty="0" err="1">
                <a:solidFill>
                  <a:schemeClr val="bg1">
                    <a:lumMod val="95000"/>
                  </a:schemeClr>
                </a:solidFill>
              </a:rPr>
              <a:t>IView.BackgroundColor</a:t>
            </a:r>
            <a:r>
              <a:rPr lang="en-US" sz="882" dirty="0">
                <a:solidFill>
                  <a:schemeClr val="bg1">
                    <a:lumMod val="95000"/>
                  </a:schemeClr>
                </a:solidFill>
              </a:rPr>
              <a:t>)] = </a:t>
            </a:r>
            <a:r>
              <a:rPr lang="en-US" sz="882" dirty="0" err="1">
                <a:solidFill>
                  <a:schemeClr val="bg1">
                    <a:lumMod val="95000"/>
                  </a:schemeClr>
                </a:solidFill>
              </a:rPr>
              <a:t>MapBackgroundColor</a:t>
            </a:r>
            <a:endParaRPr lang="en-US" sz="882" dirty="0">
              <a:solidFill>
                <a:schemeClr val="bg1">
                  <a:lumMod val="95000"/>
                </a:schemeClr>
              </a:solidFill>
            </a:endParaRPr>
          </a:p>
          <a:p>
            <a:pPr>
              <a:lnSpc>
                <a:spcPct val="100000"/>
              </a:lnSpc>
            </a:pPr>
            <a:endParaRPr lang="en-US" sz="882" dirty="0">
              <a:solidFill>
                <a:schemeClr val="bg1">
                  <a:lumMod val="95000"/>
                </a:schemeClr>
              </a:solidFill>
            </a:endParaRPr>
          </a:p>
          <a:p>
            <a:pPr>
              <a:lnSpc>
                <a:spcPct val="100000"/>
              </a:lnSpc>
            </a:pPr>
            <a:r>
              <a:rPr lang="en-US" sz="882" dirty="0">
                <a:solidFill>
                  <a:schemeClr val="bg1">
                    <a:lumMod val="95000"/>
                  </a:schemeClr>
                </a:solidFill>
              </a:rPr>
              <a:t>   };</a:t>
            </a:r>
          </a:p>
          <a:p>
            <a:pPr>
              <a:lnSpc>
                <a:spcPct val="100000"/>
              </a:lnSpc>
            </a:pPr>
            <a:r>
              <a:rPr lang="en-US" sz="882" dirty="0">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0" y="873784"/>
            <a:ext cx="2233932" cy="461669"/>
          </a:xfrm>
          <a:prstGeom prst="rect">
            <a:avLst/>
          </a:prstGeom>
          <a:noFill/>
        </p:spPr>
        <p:txBody>
          <a:bodyPr wrap="square" lIns="134464" tIns="107571" rIns="134464" bIns="107571" rtlCol="0">
            <a:spAutoFit/>
          </a:bodyPr>
          <a:lstStyle/>
          <a:p>
            <a:pPr>
              <a:lnSpc>
                <a:spcPct val="90000"/>
              </a:lnSpc>
              <a:spcAft>
                <a:spcPts val="441"/>
              </a:spcAft>
            </a:pPr>
            <a:r>
              <a:rPr lang="en-US" sz="1765" err="1">
                <a:gradFill>
                  <a:gsLst>
                    <a:gs pos="2917">
                      <a:schemeClr val="tx1"/>
                    </a:gs>
                    <a:gs pos="30000">
                      <a:schemeClr val="tx1"/>
                    </a:gs>
                  </a:gsLst>
                  <a:lin ang="5400000" scaled="0"/>
                </a:gradFill>
              </a:rPr>
              <a:t>EntryRenderer.cs</a:t>
            </a:r>
            <a:endParaRPr lang="en-US" sz="1765">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687BBDF2-73BF-499D-A38B-A5027A6FFA5B}"/>
              </a:ext>
            </a:extLst>
          </p:cNvPr>
          <p:cNvSpPr txBox="1"/>
          <p:nvPr/>
        </p:nvSpPr>
        <p:spPr>
          <a:xfrm>
            <a:off x="3977842" y="1470"/>
            <a:ext cx="3439055"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err="1">
                <a:gradFill>
                  <a:gsLst>
                    <a:gs pos="2917">
                      <a:schemeClr val="tx1"/>
                    </a:gs>
                    <a:gs pos="30000">
                      <a:schemeClr val="tx1"/>
                    </a:gs>
                  </a:gsLst>
                  <a:lin ang="5400000" scaled="0"/>
                </a:gradFill>
              </a:rPr>
              <a:t>EntryRenderer.iOS.cs</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295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0CDB-C690-4010-BDAA-B1D2F3E682B0}"/>
              </a:ext>
            </a:extLst>
          </p:cNvPr>
          <p:cNvSpPr>
            <a:spLocks noGrp="1"/>
          </p:cNvSpPr>
          <p:nvPr>
            <p:ph type="title"/>
          </p:nvPr>
        </p:nvSpPr>
        <p:spPr/>
        <p:txBody>
          <a:bodyPr/>
          <a:lstStyle/>
          <a:p>
            <a:r>
              <a:rPr lang="en-US" dirty="0">
                <a:solidFill>
                  <a:srgbClr val="F07347"/>
                </a:solidFill>
              </a:rPr>
              <a:t>Maui: </a:t>
            </a:r>
            <a:r>
              <a:rPr lang="en-US" dirty="0" err="1">
                <a:solidFill>
                  <a:srgbClr val="F07347"/>
                </a:solidFill>
              </a:rPr>
              <a:t>Personalizar</a:t>
            </a:r>
            <a:r>
              <a:rPr lang="en-US" dirty="0">
                <a:solidFill>
                  <a:srgbClr val="F07347"/>
                </a:solidFill>
              </a:rPr>
              <a:t> un Renderer</a:t>
            </a:r>
          </a:p>
        </p:txBody>
      </p:sp>
      <p:sp>
        <p:nvSpPr>
          <p:cNvPr id="5" name="Text Placeholder 2">
            <a:extLst>
              <a:ext uri="{FF2B5EF4-FFF2-40B4-BE49-F238E27FC236}">
                <a16:creationId xmlns:a16="http://schemas.microsoft.com/office/drawing/2014/main" id="{96EBFBD1-ADD4-4040-BA2C-288F7E2F6875}"/>
              </a:ext>
            </a:extLst>
          </p:cNvPr>
          <p:cNvSpPr txBox="1">
            <a:spLocks/>
          </p:cNvSpPr>
          <p:nvPr/>
        </p:nvSpPr>
        <p:spPr>
          <a:xfrm>
            <a:off x="55009" y="1282265"/>
            <a:ext cx="8888802" cy="1750643"/>
          </a:xfrm>
          <a:prstGeom prst="rect">
            <a:avLst/>
          </a:prstGeom>
          <a:solidFill>
            <a:schemeClr val="accent2"/>
          </a:solidFill>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3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82" dirty="0" err="1">
                <a:solidFill>
                  <a:schemeClr val="bg1">
                    <a:lumMod val="95000"/>
                  </a:schemeClr>
                </a:solidFill>
              </a:rPr>
              <a:t>ButtonRenderer.ButtonMapper</a:t>
            </a:r>
            <a:r>
              <a:rPr lang="en-US" sz="882" dirty="0">
                <a:solidFill>
                  <a:schemeClr val="bg1">
                    <a:lumMod val="95000"/>
                  </a:schemeClr>
                </a:solidFill>
              </a:rPr>
              <a:t>[</a:t>
            </a:r>
            <a:r>
              <a:rPr lang="en-US" sz="882" dirty="0" err="1">
                <a:solidFill>
                  <a:schemeClr val="bg1">
                    <a:lumMod val="95000"/>
                  </a:schemeClr>
                </a:solidFill>
              </a:rPr>
              <a:t>nameof</a:t>
            </a:r>
            <a:r>
              <a:rPr lang="en-US" sz="882" dirty="0">
                <a:solidFill>
                  <a:schemeClr val="bg1">
                    <a:lumMod val="95000"/>
                  </a:schemeClr>
                </a:solidFill>
              </a:rPr>
              <a:t>(</a:t>
            </a:r>
            <a:r>
              <a:rPr lang="en-US" sz="882" dirty="0" err="1">
                <a:solidFill>
                  <a:schemeClr val="bg1">
                    <a:lumMod val="95000"/>
                  </a:schemeClr>
                </a:solidFill>
              </a:rPr>
              <a:t>Ibutton.TextColor</a:t>
            </a:r>
            <a:r>
              <a:rPr lang="en-US" sz="882" dirty="0">
                <a:solidFill>
                  <a:schemeClr val="bg1">
                    <a:lumMod val="95000"/>
                  </a:schemeClr>
                </a:solidFill>
              </a:rPr>
              <a:t>)] = (x, y) =&gt;</a:t>
            </a:r>
          </a:p>
          <a:p>
            <a:r>
              <a:rPr lang="en-US" sz="882" dirty="0">
                <a:solidFill>
                  <a:schemeClr val="bg1">
                    <a:lumMod val="95000"/>
                  </a:schemeClr>
                </a:solidFill>
              </a:rPr>
              <a:t>{</a:t>
            </a:r>
          </a:p>
          <a:p>
            <a:r>
              <a:rPr lang="en-US" sz="882" dirty="0">
                <a:solidFill>
                  <a:schemeClr val="bg1">
                    <a:lumMod val="95000"/>
                  </a:schemeClr>
                </a:solidFill>
              </a:rPr>
              <a:t>     if(x is </a:t>
            </a:r>
            <a:r>
              <a:rPr lang="en-US" sz="882" dirty="0" err="1">
                <a:solidFill>
                  <a:schemeClr val="bg1">
                    <a:lumMod val="95000"/>
                  </a:schemeClr>
                </a:solidFill>
              </a:rPr>
              <a:t>MyCustomButton</a:t>
            </a:r>
            <a:r>
              <a:rPr lang="en-US" sz="882" dirty="0">
                <a:solidFill>
                  <a:schemeClr val="bg1">
                    <a:lumMod val="95000"/>
                  </a:schemeClr>
                </a:solidFill>
              </a:rPr>
              <a:t>)</a:t>
            </a:r>
          </a:p>
          <a:p>
            <a:r>
              <a:rPr lang="en-US" sz="882" dirty="0">
                <a:solidFill>
                  <a:schemeClr val="bg1">
                    <a:lumMod val="95000"/>
                  </a:schemeClr>
                </a:solidFill>
              </a:rPr>
              <a:t>     {</a:t>
            </a:r>
          </a:p>
          <a:p>
            <a:r>
              <a:rPr lang="en-US" sz="882" dirty="0">
                <a:solidFill>
                  <a:schemeClr val="bg1">
                    <a:lumMod val="95000"/>
                  </a:schemeClr>
                </a:solidFill>
              </a:rPr>
              <a:t>          </a:t>
            </a:r>
            <a:r>
              <a:rPr lang="en-US" sz="882" dirty="0">
                <a:solidFill>
                  <a:srgbClr val="92D050"/>
                </a:solidFill>
              </a:rPr>
              <a:t>// Add your own logic to map the </a:t>
            </a:r>
            <a:r>
              <a:rPr lang="en-US" sz="882" dirty="0" err="1">
                <a:solidFill>
                  <a:srgbClr val="92D050"/>
                </a:solidFill>
              </a:rPr>
              <a:t>TextColor</a:t>
            </a:r>
            <a:r>
              <a:rPr lang="en-US" sz="882" dirty="0">
                <a:solidFill>
                  <a:srgbClr val="92D050"/>
                </a:solidFill>
              </a:rPr>
              <a:t> property         </a:t>
            </a:r>
            <a:endParaRPr lang="en-US" sz="882" dirty="0">
              <a:solidFill>
                <a:schemeClr val="bg1">
                  <a:lumMod val="95000"/>
                </a:schemeClr>
              </a:solidFill>
            </a:endParaRPr>
          </a:p>
          <a:p>
            <a:r>
              <a:rPr lang="en-US" sz="882" dirty="0">
                <a:solidFill>
                  <a:schemeClr val="bg1">
                    <a:lumMod val="95000"/>
                  </a:schemeClr>
                </a:solidFill>
              </a:rPr>
              <a:t>     }</a:t>
            </a:r>
          </a:p>
          <a:p>
            <a:r>
              <a:rPr lang="en-US" sz="882" dirty="0">
                <a:solidFill>
                  <a:schemeClr val="bg1">
                    <a:lumMod val="95000"/>
                  </a:schemeClr>
                </a:solidFill>
              </a:rPr>
              <a:t>     else</a:t>
            </a:r>
          </a:p>
          <a:p>
            <a:r>
              <a:rPr lang="en-US" sz="882" dirty="0">
                <a:solidFill>
                  <a:schemeClr val="bg1">
                    <a:lumMod val="95000"/>
                  </a:schemeClr>
                </a:solidFill>
              </a:rPr>
              <a:t>     {</a:t>
            </a:r>
          </a:p>
          <a:p>
            <a:endParaRPr lang="en-US" sz="882" dirty="0">
              <a:solidFill>
                <a:schemeClr val="bg1">
                  <a:lumMod val="95000"/>
                </a:schemeClr>
              </a:solidFill>
            </a:endParaRPr>
          </a:p>
          <a:p>
            <a:r>
              <a:rPr lang="en-US" sz="882" dirty="0">
                <a:solidFill>
                  <a:schemeClr val="bg1">
                    <a:lumMod val="95000"/>
                  </a:schemeClr>
                </a:solidFill>
              </a:rPr>
              <a:t>     }</a:t>
            </a:r>
          </a:p>
          <a:p>
            <a:r>
              <a:rPr lang="en-US" sz="882" dirty="0">
                <a:solidFill>
                  <a:schemeClr val="bg1">
                    <a:lumMod val="95000"/>
                  </a:schemeClr>
                </a:solidFill>
              </a:rPr>
              <a:t>};</a:t>
            </a:r>
          </a:p>
        </p:txBody>
      </p:sp>
      <p:sp>
        <p:nvSpPr>
          <p:cNvPr id="6" name="TextBox 5">
            <a:extLst>
              <a:ext uri="{FF2B5EF4-FFF2-40B4-BE49-F238E27FC236}">
                <a16:creationId xmlns:a16="http://schemas.microsoft.com/office/drawing/2014/main" id="{40674032-D38D-43DF-A937-7A2A1DD0D534}"/>
              </a:ext>
            </a:extLst>
          </p:cNvPr>
          <p:cNvSpPr txBox="1"/>
          <p:nvPr/>
        </p:nvSpPr>
        <p:spPr>
          <a:xfrm>
            <a:off x="0" y="873784"/>
            <a:ext cx="2233932" cy="461669"/>
          </a:xfrm>
          <a:prstGeom prst="rect">
            <a:avLst/>
          </a:prstGeom>
          <a:noFill/>
        </p:spPr>
        <p:txBody>
          <a:bodyPr wrap="square" lIns="134464" tIns="107571" rIns="134464" bIns="107571" rtlCol="0">
            <a:spAutoFit/>
          </a:bodyPr>
          <a:lstStyle/>
          <a:p>
            <a:pPr>
              <a:lnSpc>
                <a:spcPct val="90000"/>
              </a:lnSpc>
              <a:spcAft>
                <a:spcPts val="441"/>
              </a:spcAft>
            </a:pPr>
            <a:r>
              <a:rPr lang="en-US" sz="1765" dirty="0" err="1">
                <a:gradFill>
                  <a:gsLst>
                    <a:gs pos="2917">
                      <a:schemeClr val="tx1"/>
                    </a:gs>
                    <a:gs pos="30000">
                      <a:schemeClr val="tx1"/>
                    </a:gs>
                  </a:gsLst>
                  <a:lin ang="5400000" scaled="0"/>
                </a:gradFill>
              </a:rPr>
              <a:t>App.cs</a:t>
            </a:r>
            <a:endParaRPr lang="en-US" sz="1765"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776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p:nvPr>
        </p:nvSpPr>
        <p:spPr/>
        <p:txBody>
          <a:bodyPr/>
          <a:lstStyle/>
          <a:p>
            <a:r>
              <a:rPr lang="en-US" dirty="0">
                <a:solidFill>
                  <a:srgbClr val="F07347"/>
                </a:solidFill>
                <a:latin typeface="Segoe UI Semibold"/>
              </a:rPr>
              <a:t>Más </a:t>
            </a:r>
            <a:r>
              <a:rPr lang="en-US" dirty="0" err="1">
                <a:solidFill>
                  <a:srgbClr val="F07347"/>
                </a:solidFill>
                <a:latin typeface="Segoe UI Semibold"/>
              </a:rPr>
              <a:t>funcionalidad</a:t>
            </a:r>
            <a:endParaRPr lang="en-US" dirty="0">
              <a:solidFill>
                <a:srgbClr val="F07347"/>
              </a:solidFill>
            </a:endParaRPr>
          </a:p>
        </p:txBody>
      </p:sp>
      <p:sp>
        <p:nvSpPr>
          <p:cNvPr id="9" name="Rectangle 8">
            <a:extLst>
              <a:ext uri="{FF2B5EF4-FFF2-40B4-BE49-F238E27FC236}">
                <a16:creationId xmlns:a16="http://schemas.microsoft.com/office/drawing/2014/main" id="{8FDF12F5-E289-475F-8785-C68FE1FCA2C9}"/>
              </a:ext>
            </a:extLst>
          </p:cNvPr>
          <p:cNvSpPr/>
          <p:nvPr/>
        </p:nvSpPr>
        <p:spPr bwMode="auto">
          <a:xfrm>
            <a:off x="1041244" y="1458343"/>
            <a:ext cx="879454" cy="14601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Text Placeholder 2">
            <a:extLst>
              <a:ext uri="{FF2B5EF4-FFF2-40B4-BE49-F238E27FC236}">
                <a16:creationId xmlns:a16="http://schemas.microsoft.com/office/drawing/2014/main" id="{95618F03-1C8B-44EA-84A5-90C137A669D1}"/>
              </a:ext>
            </a:extLst>
          </p:cNvPr>
          <p:cNvSpPr txBox="1">
            <a:spLocks/>
          </p:cNvSpPr>
          <p:nvPr/>
        </p:nvSpPr>
        <p:spPr>
          <a:xfrm>
            <a:off x="311700" y="1017725"/>
            <a:ext cx="7607089" cy="2785358"/>
          </a:xfrm>
          <a:prstGeom prst="rect">
            <a:avLst/>
          </a:prstGeom>
        </p:spPr>
        <p:txBody>
          <a:bodyPr vert="horz" wrap="square" lIns="109713" tIns="68570" rIns="109713" bIns="68570" rtlCol="0" anchor="t">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14" indent="-251914"/>
            <a:r>
              <a:rPr lang="en-US" sz="2000" dirty="0"/>
              <a:t>Más </a:t>
            </a:r>
            <a:r>
              <a:rPr lang="en-US" sz="2000" dirty="0" err="1"/>
              <a:t>opciones</a:t>
            </a:r>
            <a:r>
              <a:rPr lang="en-US" sz="2000" dirty="0"/>
              <a:t> de </a:t>
            </a:r>
            <a:r>
              <a:rPr lang="en-US" sz="2000" dirty="0" err="1"/>
              <a:t>personalización</a:t>
            </a:r>
            <a:r>
              <a:rPr lang="en-US" sz="2000" dirty="0"/>
              <a:t> (sombras, </a:t>
            </a:r>
            <a:r>
              <a:rPr lang="en-US" sz="2000" dirty="0" err="1"/>
              <a:t>CornerRadius</a:t>
            </a:r>
            <a:r>
              <a:rPr lang="en-US" sz="2000" dirty="0"/>
              <a:t>, etc.).</a:t>
            </a:r>
          </a:p>
          <a:p>
            <a:pPr marL="251914" indent="-251914"/>
            <a:r>
              <a:rPr lang="en-US" sz="2000" dirty="0" err="1"/>
              <a:t>Microsoft.Extensions.Hosting</a:t>
            </a:r>
            <a:r>
              <a:rPr lang="en-US" sz="2000" dirty="0"/>
              <a:t>.</a:t>
            </a:r>
          </a:p>
          <a:p>
            <a:pPr marL="251914" indent="-251914"/>
            <a:r>
              <a:rPr lang="en-US" sz="2000" dirty="0" err="1"/>
              <a:t>Soporte</a:t>
            </a:r>
            <a:r>
              <a:rPr lang="en-US" sz="2000" dirty="0"/>
              <a:t> de </a:t>
            </a:r>
            <a:r>
              <a:rPr lang="en-US" sz="2000" dirty="0" err="1"/>
              <a:t>transiciones</a:t>
            </a:r>
            <a:r>
              <a:rPr lang="en-US" sz="2000" dirty="0"/>
              <a:t> entre </a:t>
            </a:r>
            <a:r>
              <a:rPr lang="en-US" sz="2000" dirty="0" err="1"/>
              <a:t>páginas</a:t>
            </a:r>
            <a:r>
              <a:rPr lang="en-US" sz="2000" dirty="0"/>
              <a:t> y </a:t>
            </a:r>
            <a:r>
              <a:rPr lang="en-US" sz="2000" dirty="0" err="1"/>
              <a:t>elementos</a:t>
            </a:r>
            <a:r>
              <a:rPr lang="en-US" sz="2000" dirty="0"/>
              <a:t> </a:t>
            </a:r>
            <a:r>
              <a:rPr lang="en-US" sz="2000" dirty="0" err="1"/>
              <a:t>visuales</a:t>
            </a:r>
            <a:r>
              <a:rPr lang="en-US" sz="2000" dirty="0"/>
              <a:t>.</a:t>
            </a:r>
          </a:p>
          <a:p>
            <a:pPr marL="251914" indent="-251914"/>
            <a:r>
              <a:rPr lang="en-US" sz="2000" dirty="0" err="1"/>
              <a:t>Soporte</a:t>
            </a:r>
            <a:r>
              <a:rPr lang="en-US" sz="2000" dirty="0"/>
              <a:t> de </a:t>
            </a:r>
            <a:r>
              <a:rPr lang="en-US" sz="2000" dirty="0" err="1"/>
              <a:t>múltiples</a:t>
            </a:r>
            <a:r>
              <a:rPr lang="en-US" sz="2000" dirty="0"/>
              <a:t> </a:t>
            </a:r>
            <a:r>
              <a:rPr lang="en-US" sz="2000" dirty="0" err="1"/>
              <a:t>ventanas</a:t>
            </a:r>
            <a:r>
              <a:rPr lang="en-US" sz="2000" dirty="0"/>
              <a:t>.</a:t>
            </a:r>
          </a:p>
          <a:p>
            <a:pPr marL="251914" indent="-251914"/>
            <a:r>
              <a:rPr lang="en-US" sz="2000" dirty="0" err="1"/>
              <a:t>Mejoras</a:t>
            </a:r>
            <a:r>
              <a:rPr lang="en-US" sz="2000" dirty="0"/>
              <a:t> </a:t>
            </a:r>
            <a:r>
              <a:rPr lang="en-US" sz="2000" dirty="0" err="1"/>
              <a:t>en</a:t>
            </a:r>
            <a:r>
              <a:rPr lang="en-US" sz="2000" dirty="0"/>
              <a:t> el </a:t>
            </a:r>
            <a:r>
              <a:rPr lang="en-US" sz="2000" dirty="0" err="1"/>
              <a:t>ciclo</a:t>
            </a:r>
            <a:r>
              <a:rPr lang="en-US" sz="2000" dirty="0"/>
              <a:t> de </a:t>
            </a:r>
            <a:r>
              <a:rPr lang="en-US" sz="2000" dirty="0" err="1"/>
              <a:t>vida</a:t>
            </a:r>
            <a:r>
              <a:rPr lang="en-US" sz="2000" dirty="0"/>
              <a:t> de la </a:t>
            </a:r>
            <a:r>
              <a:rPr lang="en-US" sz="2000" dirty="0" err="1"/>
              <a:t>aplicación</a:t>
            </a:r>
            <a:r>
              <a:rPr lang="en-US" sz="2000" dirty="0"/>
              <a:t>.</a:t>
            </a:r>
          </a:p>
          <a:p>
            <a:pPr marL="251914" indent="-251914"/>
            <a:r>
              <a:rPr lang="en-US" sz="2000" dirty="0" err="1"/>
              <a:t>Mejoras</a:t>
            </a:r>
            <a:r>
              <a:rPr lang="en-US" sz="2000" dirty="0"/>
              <a:t> </a:t>
            </a:r>
            <a:r>
              <a:rPr lang="en-US" sz="2000" dirty="0" err="1"/>
              <a:t>en</a:t>
            </a:r>
            <a:r>
              <a:rPr lang="en-US" sz="2000" dirty="0"/>
              <a:t> </a:t>
            </a:r>
            <a:r>
              <a:rPr lang="en-US" sz="2000" dirty="0" err="1"/>
              <a:t>animaciones</a:t>
            </a:r>
            <a:r>
              <a:rPr lang="en-US" sz="2000" dirty="0"/>
              <a:t>.</a:t>
            </a:r>
          </a:p>
          <a:p>
            <a:pPr marL="251914" indent="-251914"/>
            <a:r>
              <a:rPr lang="en-US" sz="2000" dirty="0" err="1"/>
              <a:t>Paridad</a:t>
            </a:r>
            <a:r>
              <a:rPr lang="en-US" sz="2000" dirty="0"/>
              <a:t> </a:t>
            </a:r>
            <a:r>
              <a:rPr lang="en-US" sz="2000" dirty="0" err="1"/>
              <a:t>en</a:t>
            </a:r>
            <a:r>
              <a:rPr lang="en-US" sz="2000" dirty="0"/>
              <a:t> </a:t>
            </a:r>
            <a:r>
              <a:rPr lang="en-US" sz="2000" dirty="0" err="1"/>
              <a:t>funcionalidad</a:t>
            </a:r>
            <a:r>
              <a:rPr lang="en-US" sz="2000" dirty="0"/>
              <a:t> </a:t>
            </a:r>
            <a:r>
              <a:rPr lang="en-US" sz="2000" dirty="0" err="1"/>
              <a:t>en</a:t>
            </a:r>
            <a:r>
              <a:rPr lang="en-US" sz="2000" dirty="0"/>
              <a:t> macOS y Windows.</a:t>
            </a:r>
          </a:p>
          <a:p>
            <a:pPr marL="251914" indent="-251914"/>
            <a:r>
              <a:rPr lang="en-US" sz="2000" dirty="0"/>
              <a:t>Etc.</a:t>
            </a:r>
          </a:p>
        </p:txBody>
      </p:sp>
      <p:sp>
        <p:nvSpPr>
          <p:cNvPr id="40" name="Text Placeholder 2">
            <a:extLst>
              <a:ext uri="{FF2B5EF4-FFF2-40B4-BE49-F238E27FC236}">
                <a16:creationId xmlns:a16="http://schemas.microsoft.com/office/drawing/2014/main" id="{45079D6C-B539-AE46-909E-1DE8523F7D66}"/>
              </a:ext>
            </a:extLst>
          </p:cNvPr>
          <p:cNvSpPr txBox="1">
            <a:spLocks/>
          </p:cNvSpPr>
          <p:nvPr/>
        </p:nvSpPr>
        <p:spPr>
          <a:xfrm>
            <a:off x="5233251" y="4144416"/>
            <a:ext cx="3710561" cy="88433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65" dirty="0" err="1"/>
              <a:t>Danos</a:t>
            </a:r>
            <a:r>
              <a:rPr lang="en-US" sz="1765" dirty="0"/>
              <a:t> </a:t>
            </a:r>
            <a:r>
              <a:rPr lang="en-US" sz="1765" dirty="0" err="1"/>
              <a:t>tu</a:t>
            </a:r>
            <a:r>
              <a:rPr lang="en-US" sz="1765" dirty="0"/>
              <a:t> feedback!</a:t>
            </a:r>
          </a:p>
          <a:p>
            <a:pPr marL="0" indent="0">
              <a:buNone/>
            </a:pPr>
            <a:r>
              <a:rPr lang="en-US" sz="2353" dirty="0">
                <a:solidFill>
                  <a:srgbClr val="F07347"/>
                </a:solidFill>
                <a:hlinkClick r:id="rId3">
                  <a:extLst>
                    <a:ext uri="{A12FA001-AC4F-418D-AE19-62706E023703}">
                      <ahyp:hlinkClr xmlns:ahyp="http://schemas.microsoft.com/office/drawing/2018/hyperlinkcolor" val="tx"/>
                    </a:ext>
                  </a:extLst>
                </a:hlinkClick>
              </a:rPr>
              <a:t>github.com/dotnet/maui</a:t>
            </a:r>
            <a:endParaRPr lang="en-US" sz="2353" dirty="0">
              <a:solidFill>
                <a:srgbClr val="F07347"/>
              </a:solidFill>
            </a:endParaRPr>
          </a:p>
        </p:txBody>
      </p:sp>
    </p:spTree>
    <p:extLst>
      <p:ext uri="{BB962C8B-B14F-4D97-AF65-F5344CB8AC3E}">
        <p14:creationId xmlns:p14="http://schemas.microsoft.com/office/powerpoint/2010/main" val="108617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5BE1-41D8-4450-ADC8-B02B81B42F08}"/>
              </a:ext>
            </a:extLst>
          </p:cNvPr>
          <p:cNvSpPr>
            <a:spLocks noGrp="1"/>
          </p:cNvSpPr>
          <p:nvPr>
            <p:ph type="title"/>
          </p:nvPr>
        </p:nvSpPr>
        <p:spPr>
          <a:xfrm rot="16200000">
            <a:off x="-2140506" y="1707762"/>
            <a:ext cx="5631743" cy="830061"/>
          </a:xfrm>
        </p:spPr>
        <p:txBody>
          <a:bodyPr/>
          <a:lstStyle/>
          <a:p>
            <a:r>
              <a:rPr lang="en-US" dirty="0" err="1">
                <a:solidFill>
                  <a:srgbClr val="F07347"/>
                </a:solidFill>
              </a:rPr>
              <a:t>Comparativa</a:t>
            </a:r>
            <a:endParaRPr lang="en-US" dirty="0">
              <a:solidFill>
                <a:srgbClr val="F07347"/>
              </a:solidFill>
            </a:endParaRPr>
          </a:p>
        </p:txBody>
      </p:sp>
      <p:graphicFrame>
        <p:nvGraphicFramePr>
          <p:cNvPr id="4" name="Table 4">
            <a:extLst>
              <a:ext uri="{FF2B5EF4-FFF2-40B4-BE49-F238E27FC236}">
                <a16:creationId xmlns:a16="http://schemas.microsoft.com/office/drawing/2014/main" id="{33141077-997C-454C-8366-AA54697FA20E}"/>
              </a:ext>
            </a:extLst>
          </p:cNvPr>
          <p:cNvGraphicFramePr>
            <a:graphicFrameLocks noGrp="1"/>
          </p:cNvGraphicFramePr>
          <p:nvPr>
            <p:extLst>
              <p:ext uri="{D42A27DB-BD31-4B8C-83A1-F6EECF244321}">
                <p14:modId xmlns:p14="http://schemas.microsoft.com/office/powerpoint/2010/main" val="1146819442"/>
              </p:ext>
            </p:extLst>
          </p:nvPr>
        </p:nvGraphicFramePr>
        <p:xfrm>
          <a:off x="1524000" y="165201"/>
          <a:ext cx="6096000" cy="463378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39020492"/>
                    </a:ext>
                  </a:extLst>
                </a:gridCol>
                <a:gridCol w="2032000">
                  <a:extLst>
                    <a:ext uri="{9D8B030D-6E8A-4147-A177-3AD203B41FA5}">
                      <a16:colId xmlns:a16="http://schemas.microsoft.com/office/drawing/2014/main" val="204193396"/>
                    </a:ext>
                  </a:extLst>
                </a:gridCol>
                <a:gridCol w="2032000">
                  <a:extLst>
                    <a:ext uri="{9D8B030D-6E8A-4147-A177-3AD203B41FA5}">
                      <a16:colId xmlns:a16="http://schemas.microsoft.com/office/drawing/2014/main" val="2407830352"/>
                    </a:ext>
                  </a:extLst>
                </a:gridCol>
              </a:tblGrid>
              <a:tr h="201696">
                <a:tc>
                  <a:txBody>
                    <a:bodyPr/>
                    <a:lstStyle/>
                    <a:p>
                      <a:endParaRPr lang="en-US" sz="900"/>
                    </a:p>
                  </a:txBody>
                  <a:tcPr marL="67232" marR="67232" marT="33616" marB="33616"/>
                </a:tc>
                <a:tc>
                  <a:txBody>
                    <a:bodyPr/>
                    <a:lstStyle/>
                    <a:p>
                      <a:r>
                        <a:rPr lang="en-US" sz="900" dirty="0"/>
                        <a:t>Xamarin.Forms</a:t>
                      </a:r>
                    </a:p>
                  </a:txBody>
                  <a:tcPr marL="67232" marR="67232" marT="33616" marB="33616"/>
                </a:tc>
                <a:tc>
                  <a:txBody>
                    <a:bodyPr/>
                    <a:lstStyle/>
                    <a:p>
                      <a:r>
                        <a:rPr lang="en-US" sz="900"/>
                        <a:t>MAUI</a:t>
                      </a:r>
                    </a:p>
                  </a:txBody>
                  <a:tcPr marL="67232" marR="67232" marT="33616" marB="33616"/>
                </a:tc>
                <a:extLst>
                  <a:ext uri="{0D108BD9-81ED-4DB2-BD59-A6C34878D82A}">
                    <a16:rowId xmlns:a16="http://schemas.microsoft.com/office/drawing/2014/main" val="577667129"/>
                  </a:ext>
                </a:extLst>
              </a:tr>
              <a:tr h="201696">
                <a:tc>
                  <a:txBody>
                    <a:bodyPr/>
                    <a:lstStyle/>
                    <a:p>
                      <a:r>
                        <a:rPr lang="en-US" sz="900" b="1" dirty="0" err="1"/>
                        <a:t>Plataformas</a:t>
                      </a:r>
                      <a:endParaRPr lang="en-US" sz="900" b="1" dirty="0"/>
                    </a:p>
                  </a:txBody>
                  <a:tcPr marL="67232" marR="67232" marT="33616" marB="33616"/>
                </a:tc>
                <a:tc>
                  <a:txBody>
                    <a:bodyPr/>
                    <a:lstStyle/>
                    <a:p>
                      <a:endParaRPr lang="en-US" sz="900"/>
                    </a:p>
                  </a:txBody>
                  <a:tcPr marL="67232" marR="67232" marT="33616" marB="33616"/>
                </a:tc>
                <a:tc>
                  <a:txBody>
                    <a:bodyPr/>
                    <a:lstStyle/>
                    <a:p>
                      <a:endParaRPr lang="en-US" sz="900"/>
                    </a:p>
                  </a:txBody>
                  <a:tcPr marL="67232" marR="67232" marT="33616" marB="33616"/>
                </a:tc>
                <a:extLst>
                  <a:ext uri="{0D108BD9-81ED-4DB2-BD59-A6C34878D82A}">
                    <a16:rowId xmlns:a16="http://schemas.microsoft.com/office/drawing/2014/main" val="3827931126"/>
                  </a:ext>
                </a:extLst>
              </a:tr>
              <a:tr h="201696">
                <a:tc>
                  <a:txBody>
                    <a:bodyPr/>
                    <a:lstStyle/>
                    <a:p>
                      <a:r>
                        <a:rPr lang="en-US" sz="900"/>
                        <a:t>Android</a:t>
                      </a:r>
                    </a:p>
                  </a:txBody>
                  <a:tcPr marL="67232" marR="67232" marT="33616" marB="33616"/>
                </a:tc>
                <a:tc>
                  <a:txBody>
                    <a:bodyPr/>
                    <a:lstStyle/>
                    <a:p>
                      <a:r>
                        <a:rPr lang="en-US" sz="900"/>
                        <a:t>API 19+</a:t>
                      </a:r>
                    </a:p>
                  </a:txBody>
                  <a:tcPr marL="67232" marR="67232" marT="33616" marB="33616"/>
                </a:tc>
                <a:tc>
                  <a:txBody>
                    <a:bodyPr/>
                    <a:lstStyle/>
                    <a:p>
                      <a:r>
                        <a:rPr lang="en-US" sz="900"/>
                        <a:t>API 21+</a:t>
                      </a:r>
                    </a:p>
                  </a:txBody>
                  <a:tcPr marL="67232" marR="67232" marT="33616" marB="33616"/>
                </a:tc>
                <a:extLst>
                  <a:ext uri="{0D108BD9-81ED-4DB2-BD59-A6C34878D82A}">
                    <a16:rowId xmlns:a16="http://schemas.microsoft.com/office/drawing/2014/main" val="2651488994"/>
                  </a:ext>
                </a:extLst>
              </a:tr>
              <a:tr h="201696">
                <a:tc>
                  <a:txBody>
                    <a:bodyPr/>
                    <a:lstStyle/>
                    <a:p>
                      <a:r>
                        <a:rPr lang="en-US" sz="900"/>
                        <a:t>iOS</a:t>
                      </a:r>
                    </a:p>
                  </a:txBody>
                  <a:tcPr marL="67232" marR="67232" marT="33616" marB="33616"/>
                </a:tc>
                <a:tc>
                  <a:txBody>
                    <a:bodyPr/>
                    <a:lstStyle/>
                    <a:p>
                      <a:r>
                        <a:rPr lang="en-US" sz="900"/>
                        <a:t>9 – 14</a:t>
                      </a:r>
                    </a:p>
                  </a:txBody>
                  <a:tcPr marL="67232" marR="67232" marT="33616" marB="33616"/>
                </a:tc>
                <a:tc>
                  <a:txBody>
                    <a:bodyPr/>
                    <a:lstStyle/>
                    <a:p>
                      <a:r>
                        <a:rPr lang="en-US" sz="900"/>
                        <a:t>10+</a:t>
                      </a:r>
                    </a:p>
                  </a:txBody>
                  <a:tcPr marL="67232" marR="67232" marT="33616" marB="33616"/>
                </a:tc>
                <a:extLst>
                  <a:ext uri="{0D108BD9-81ED-4DB2-BD59-A6C34878D82A}">
                    <a16:rowId xmlns:a16="http://schemas.microsoft.com/office/drawing/2014/main" val="2790751986"/>
                  </a:ext>
                </a:extLst>
              </a:tr>
              <a:tr h="201696">
                <a:tc>
                  <a:txBody>
                    <a:bodyPr/>
                    <a:lstStyle/>
                    <a:p>
                      <a:r>
                        <a:rPr lang="en-US" sz="900"/>
                        <a:t>Linux (GTK#)</a:t>
                      </a:r>
                    </a:p>
                  </a:txBody>
                  <a:tcPr marL="67232" marR="67232" marT="33616" marB="33616"/>
                </a:tc>
                <a:tc>
                  <a:txBody>
                    <a:bodyPr/>
                    <a:lstStyle/>
                    <a:p>
                      <a:r>
                        <a:rPr lang="en-US" sz="900"/>
                        <a:t>Community</a:t>
                      </a:r>
                    </a:p>
                  </a:txBody>
                  <a:tcPr marL="67232" marR="67232" marT="33616" marB="33616"/>
                </a:tc>
                <a:tc>
                  <a:txBody>
                    <a:bodyPr/>
                    <a:lstStyle/>
                    <a:p>
                      <a:r>
                        <a:rPr lang="en-US" sz="900"/>
                        <a:t>Community</a:t>
                      </a:r>
                    </a:p>
                  </a:txBody>
                  <a:tcPr marL="67232" marR="67232" marT="33616" marB="33616"/>
                </a:tc>
                <a:extLst>
                  <a:ext uri="{0D108BD9-81ED-4DB2-BD59-A6C34878D82A}">
                    <a16:rowId xmlns:a16="http://schemas.microsoft.com/office/drawing/2014/main" val="943938080"/>
                  </a:ext>
                </a:extLst>
              </a:tr>
              <a:tr h="201696">
                <a:tc>
                  <a:txBody>
                    <a:bodyPr/>
                    <a:lstStyle/>
                    <a:p>
                      <a:r>
                        <a:rPr lang="en-US" sz="900"/>
                        <a:t>macOS</a:t>
                      </a:r>
                    </a:p>
                  </a:txBody>
                  <a:tcPr marL="67232" marR="67232" marT="33616" marB="33616"/>
                </a:tc>
                <a:tc>
                  <a:txBody>
                    <a:bodyPr/>
                    <a:lstStyle/>
                    <a:p>
                      <a:r>
                        <a:rPr lang="en-US" sz="900"/>
                        <a:t>Community</a:t>
                      </a:r>
                    </a:p>
                  </a:txBody>
                  <a:tcPr marL="67232" marR="67232" marT="33616" marB="33616"/>
                </a:tc>
                <a:tc>
                  <a:txBody>
                    <a:bodyPr/>
                    <a:lstStyle/>
                    <a:p>
                      <a:r>
                        <a:rPr lang="en-US" sz="900"/>
                        <a:t>Microsoft</a:t>
                      </a:r>
                    </a:p>
                  </a:txBody>
                  <a:tcPr marL="67232" marR="67232" marT="33616" marB="33616"/>
                </a:tc>
                <a:extLst>
                  <a:ext uri="{0D108BD9-81ED-4DB2-BD59-A6C34878D82A}">
                    <a16:rowId xmlns:a16="http://schemas.microsoft.com/office/drawing/2014/main" val="3693859226"/>
                  </a:ext>
                </a:extLst>
              </a:tr>
              <a:tr h="201696">
                <a:tc>
                  <a:txBody>
                    <a:bodyPr/>
                    <a:lstStyle/>
                    <a:p>
                      <a:r>
                        <a:rPr lang="en-US" sz="900"/>
                        <a:t>Tizen</a:t>
                      </a:r>
                    </a:p>
                  </a:txBody>
                  <a:tcPr marL="67232" marR="67232" marT="33616" marB="33616"/>
                </a:tc>
                <a:tc>
                  <a:txBody>
                    <a:bodyPr/>
                    <a:lstStyle/>
                    <a:p>
                      <a:r>
                        <a:rPr lang="en-US" sz="900"/>
                        <a:t>Samsung</a:t>
                      </a:r>
                    </a:p>
                  </a:txBody>
                  <a:tcPr marL="67232" marR="67232" marT="33616" marB="33616"/>
                </a:tc>
                <a:tc>
                  <a:txBody>
                    <a:bodyPr/>
                    <a:lstStyle/>
                    <a:p>
                      <a:r>
                        <a:rPr lang="en-US" sz="900"/>
                        <a:t>Samsung</a:t>
                      </a:r>
                    </a:p>
                  </a:txBody>
                  <a:tcPr marL="67232" marR="67232" marT="33616" marB="33616"/>
                </a:tc>
                <a:extLst>
                  <a:ext uri="{0D108BD9-81ED-4DB2-BD59-A6C34878D82A}">
                    <a16:rowId xmlns:a16="http://schemas.microsoft.com/office/drawing/2014/main" val="3119186885"/>
                  </a:ext>
                </a:extLst>
              </a:tr>
              <a:tr h="336159">
                <a:tc>
                  <a:txBody>
                    <a:bodyPr/>
                    <a:lstStyle/>
                    <a:p>
                      <a:r>
                        <a:rPr lang="en-US" sz="900"/>
                        <a:t>Windows</a:t>
                      </a:r>
                    </a:p>
                  </a:txBody>
                  <a:tcPr marL="67232" marR="67232" marT="33616" marB="33616"/>
                </a:tc>
                <a:tc>
                  <a:txBody>
                    <a:bodyPr/>
                    <a:lstStyle/>
                    <a:p>
                      <a:r>
                        <a:rPr lang="en-US" sz="900"/>
                        <a:t>UWP Microsoft</a:t>
                      </a:r>
                      <a:br>
                        <a:rPr lang="en-US" sz="900"/>
                      </a:br>
                      <a:r>
                        <a:rPr lang="en-US" sz="900"/>
                        <a:t>WPF Community</a:t>
                      </a:r>
                    </a:p>
                  </a:txBody>
                  <a:tcPr marL="67232" marR="67232" marT="33616" marB="33616"/>
                </a:tc>
                <a:tc>
                  <a:txBody>
                    <a:bodyPr/>
                    <a:lstStyle/>
                    <a:p>
                      <a:r>
                        <a:rPr lang="en-US" sz="900" dirty="0"/>
                        <a:t>Microsoft</a:t>
                      </a:r>
                    </a:p>
                  </a:txBody>
                  <a:tcPr marL="67232" marR="67232" marT="33616" marB="33616"/>
                </a:tc>
                <a:extLst>
                  <a:ext uri="{0D108BD9-81ED-4DB2-BD59-A6C34878D82A}">
                    <a16:rowId xmlns:a16="http://schemas.microsoft.com/office/drawing/2014/main" val="540394822"/>
                  </a:ext>
                </a:extLst>
              </a:tr>
              <a:tr h="201696">
                <a:tc>
                  <a:txBody>
                    <a:bodyPr/>
                    <a:lstStyle/>
                    <a:p>
                      <a:r>
                        <a:rPr lang="en-US" sz="900" b="1" dirty="0" err="1"/>
                        <a:t>Características</a:t>
                      </a:r>
                      <a:endParaRPr lang="en-US" sz="900" b="1" dirty="0"/>
                    </a:p>
                  </a:txBody>
                  <a:tcPr marL="67232" marR="67232" marT="33616" marB="33616"/>
                </a:tc>
                <a:tc>
                  <a:txBody>
                    <a:bodyPr/>
                    <a:lstStyle/>
                    <a:p>
                      <a:endParaRPr lang="en-US" sz="900"/>
                    </a:p>
                  </a:txBody>
                  <a:tcPr marL="67232" marR="67232" marT="33616" marB="33616"/>
                </a:tc>
                <a:tc>
                  <a:txBody>
                    <a:bodyPr/>
                    <a:lstStyle/>
                    <a:p>
                      <a:endParaRPr lang="en-US" sz="900"/>
                    </a:p>
                  </a:txBody>
                  <a:tcPr marL="67232" marR="67232" marT="33616" marB="33616"/>
                </a:tc>
                <a:extLst>
                  <a:ext uri="{0D108BD9-81ED-4DB2-BD59-A6C34878D82A}">
                    <a16:rowId xmlns:a16="http://schemas.microsoft.com/office/drawing/2014/main" val="1801154184"/>
                  </a:ext>
                </a:extLst>
              </a:tr>
              <a:tr h="201696">
                <a:tc>
                  <a:txBody>
                    <a:bodyPr/>
                    <a:lstStyle/>
                    <a:p>
                      <a:r>
                        <a:rPr lang="en-US" sz="900"/>
                        <a:t>Renderers</a:t>
                      </a:r>
                    </a:p>
                  </a:txBody>
                  <a:tcPr marL="67232" marR="67232" marT="33616" marB="33616"/>
                </a:tc>
                <a:tc>
                  <a:txBody>
                    <a:bodyPr/>
                    <a:lstStyle/>
                    <a:p>
                      <a:r>
                        <a:rPr lang="en-US" sz="900" dirty="0" err="1"/>
                        <a:t>Acoplado</a:t>
                      </a:r>
                      <a:r>
                        <a:rPr lang="en-US" sz="900" dirty="0"/>
                        <a:t> a </a:t>
                      </a:r>
                      <a:r>
                        <a:rPr lang="en-US" sz="900" dirty="0" err="1"/>
                        <a:t>BindableObject</a:t>
                      </a:r>
                      <a:endParaRPr lang="en-US" sz="900" dirty="0"/>
                    </a:p>
                  </a:txBody>
                  <a:tcPr marL="67232" marR="67232" marT="33616" marB="33616"/>
                </a:tc>
                <a:tc>
                  <a:txBody>
                    <a:bodyPr/>
                    <a:lstStyle/>
                    <a:p>
                      <a:r>
                        <a:rPr lang="en-US" sz="900" dirty="0" err="1"/>
                        <a:t>Desacoplado</a:t>
                      </a:r>
                      <a:r>
                        <a:rPr lang="en-US" sz="900" dirty="0"/>
                        <a:t>, no Core deps</a:t>
                      </a:r>
                    </a:p>
                  </a:txBody>
                  <a:tcPr marL="67232" marR="67232" marT="33616" marB="33616"/>
                </a:tc>
                <a:extLst>
                  <a:ext uri="{0D108BD9-81ED-4DB2-BD59-A6C34878D82A}">
                    <a16:rowId xmlns:a16="http://schemas.microsoft.com/office/drawing/2014/main" val="1734982972"/>
                  </a:ext>
                </a:extLst>
              </a:tr>
              <a:tr h="201696">
                <a:tc>
                  <a:txBody>
                    <a:bodyPr/>
                    <a:lstStyle/>
                    <a:p>
                      <a:r>
                        <a:rPr lang="en-US" sz="900"/>
                        <a:t>App Models</a:t>
                      </a:r>
                    </a:p>
                  </a:txBody>
                  <a:tcPr marL="67232" marR="67232" marT="33616" marB="33616"/>
                </a:tc>
                <a:tc>
                  <a:txBody>
                    <a:bodyPr/>
                    <a:lstStyle/>
                    <a:p>
                      <a:r>
                        <a:rPr lang="en-US" sz="900"/>
                        <a:t>MVVM / </a:t>
                      </a:r>
                      <a:r>
                        <a:rPr lang="en-US" sz="900" err="1"/>
                        <a:t>RxUI</a:t>
                      </a:r>
                      <a:endParaRPr lang="en-US" sz="900"/>
                    </a:p>
                  </a:txBody>
                  <a:tcPr marL="67232" marR="67232" marT="33616" marB="33616"/>
                </a:tc>
                <a:tc>
                  <a:txBody>
                    <a:bodyPr/>
                    <a:lstStyle/>
                    <a:p>
                      <a:r>
                        <a:rPr lang="en-US" sz="900"/>
                        <a:t>MVVM / </a:t>
                      </a:r>
                      <a:r>
                        <a:rPr lang="en-US" sz="900" err="1"/>
                        <a:t>RxUI</a:t>
                      </a:r>
                      <a:r>
                        <a:rPr lang="en-US" sz="900"/>
                        <a:t> / MVU</a:t>
                      </a:r>
                    </a:p>
                  </a:txBody>
                  <a:tcPr marL="67232" marR="67232" marT="33616" marB="33616"/>
                </a:tc>
                <a:extLst>
                  <a:ext uri="{0D108BD9-81ED-4DB2-BD59-A6C34878D82A}">
                    <a16:rowId xmlns:a16="http://schemas.microsoft.com/office/drawing/2014/main" val="3381739493"/>
                  </a:ext>
                </a:extLst>
              </a:tr>
              <a:tr h="201696">
                <a:tc>
                  <a:txBody>
                    <a:bodyPr/>
                    <a:lstStyle/>
                    <a:p>
                      <a:r>
                        <a:rPr lang="en-US" sz="900"/>
                        <a:t>Single Project</a:t>
                      </a:r>
                    </a:p>
                  </a:txBody>
                  <a:tcPr marL="67232" marR="67232" marT="33616" marB="33616"/>
                </a:tc>
                <a:tc>
                  <a:txBody>
                    <a:bodyPr/>
                    <a:lstStyle/>
                    <a:p>
                      <a:r>
                        <a:rPr lang="en-US" sz="900"/>
                        <a:t>No</a:t>
                      </a:r>
                    </a:p>
                  </a:txBody>
                  <a:tcPr marL="67232" marR="67232" marT="33616" marB="33616"/>
                </a:tc>
                <a:tc>
                  <a:txBody>
                    <a:bodyPr/>
                    <a:lstStyle/>
                    <a:p>
                      <a:r>
                        <a:rPr lang="en-US" sz="900" dirty="0"/>
                        <a:t>Si</a:t>
                      </a:r>
                    </a:p>
                  </a:txBody>
                  <a:tcPr marL="67232" marR="67232" marT="33616" marB="33616"/>
                </a:tc>
                <a:extLst>
                  <a:ext uri="{0D108BD9-81ED-4DB2-BD59-A6C34878D82A}">
                    <a16:rowId xmlns:a16="http://schemas.microsoft.com/office/drawing/2014/main" val="1604017835"/>
                  </a:ext>
                </a:extLst>
              </a:tr>
              <a:tr h="201696">
                <a:tc>
                  <a:txBody>
                    <a:bodyPr/>
                    <a:lstStyle/>
                    <a:p>
                      <a:r>
                        <a:rPr lang="en-US" sz="900"/>
                        <a:t>Multi-Targeting</a:t>
                      </a:r>
                    </a:p>
                  </a:txBody>
                  <a:tcPr marL="67232" marR="67232" marT="33616" marB="33616"/>
                </a:tc>
                <a:tc>
                  <a:txBody>
                    <a:bodyPr/>
                    <a:lstStyle/>
                    <a:p>
                      <a:r>
                        <a:rPr lang="en-US" sz="900"/>
                        <a:t>No</a:t>
                      </a:r>
                    </a:p>
                  </a:txBody>
                  <a:tcPr marL="67232" marR="67232" marT="33616" marB="33616"/>
                </a:tc>
                <a:tc>
                  <a:txBody>
                    <a:bodyPr/>
                    <a:lstStyle/>
                    <a:p>
                      <a:r>
                        <a:rPr lang="en-US" sz="900" dirty="0"/>
                        <a:t>Si</a:t>
                      </a:r>
                    </a:p>
                  </a:txBody>
                  <a:tcPr marL="67232" marR="67232" marT="33616" marB="33616"/>
                </a:tc>
                <a:extLst>
                  <a:ext uri="{0D108BD9-81ED-4DB2-BD59-A6C34878D82A}">
                    <a16:rowId xmlns:a16="http://schemas.microsoft.com/office/drawing/2014/main" val="307278038"/>
                  </a:ext>
                </a:extLst>
              </a:tr>
              <a:tr h="201696">
                <a:tc>
                  <a:txBody>
                    <a:bodyPr/>
                    <a:lstStyle/>
                    <a:p>
                      <a:r>
                        <a:rPr lang="en-US" sz="900"/>
                        <a:t>Multi-Window</a:t>
                      </a:r>
                    </a:p>
                  </a:txBody>
                  <a:tcPr marL="67232" marR="67232" marT="33616" marB="33616"/>
                </a:tc>
                <a:tc>
                  <a:txBody>
                    <a:bodyPr/>
                    <a:lstStyle/>
                    <a:p>
                      <a:r>
                        <a:rPr lang="en-US" sz="900"/>
                        <a:t>No</a:t>
                      </a:r>
                    </a:p>
                  </a:txBody>
                  <a:tcPr marL="67232" marR="67232" marT="33616" marB="33616"/>
                </a:tc>
                <a:tc>
                  <a:txBody>
                    <a:bodyPr/>
                    <a:lstStyle/>
                    <a:p>
                      <a:r>
                        <a:rPr lang="en-US" sz="900" dirty="0"/>
                        <a:t>Si</a:t>
                      </a:r>
                    </a:p>
                  </a:txBody>
                  <a:tcPr marL="67232" marR="67232" marT="33616" marB="33616"/>
                </a:tc>
                <a:extLst>
                  <a:ext uri="{0D108BD9-81ED-4DB2-BD59-A6C34878D82A}">
                    <a16:rowId xmlns:a16="http://schemas.microsoft.com/office/drawing/2014/main" val="2310895388"/>
                  </a:ext>
                </a:extLst>
              </a:tr>
              <a:tr h="201696">
                <a:tc>
                  <a:txBody>
                    <a:bodyPr/>
                    <a:lstStyle/>
                    <a:p>
                      <a:r>
                        <a:rPr lang="en-US" sz="900" b="1" err="1"/>
                        <a:t>Misc</a:t>
                      </a:r>
                      <a:endParaRPr lang="en-US" sz="900" b="1"/>
                    </a:p>
                  </a:txBody>
                  <a:tcPr marL="67232" marR="67232" marT="33616" marB="33616"/>
                </a:tc>
                <a:tc>
                  <a:txBody>
                    <a:bodyPr/>
                    <a:lstStyle/>
                    <a:p>
                      <a:endParaRPr lang="en-US" sz="900"/>
                    </a:p>
                  </a:txBody>
                  <a:tcPr marL="67232" marR="67232" marT="33616" marB="33616"/>
                </a:tc>
                <a:tc>
                  <a:txBody>
                    <a:bodyPr/>
                    <a:lstStyle/>
                    <a:p>
                      <a:endParaRPr lang="en-US" sz="900" dirty="0"/>
                    </a:p>
                  </a:txBody>
                  <a:tcPr marL="67232" marR="67232" marT="33616" marB="33616"/>
                </a:tc>
                <a:extLst>
                  <a:ext uri="{0D108BD9-81ED-4DB2-BD59-A6C34878D82A}">
                    <a16:rowId xmlns:a16="http://schemas.microsoft.com/office/drawing/2014/main" val="2963356765"/>
                  </a:ext>
                </a:extLst>
              </a:tr>
              <a:tr h="201696">
                <a:tc>
                  <a:txBody>
                    <a:bodyPr/>
                    <a:lstStyle/>
                    <a:p>
                      <a:r>
                        <a:rPr lang="en-US" sz="900"/>
                        <a:t>.NET</a:t>
                      </a:r>
                    </a:p>
                  </a:txBody>
                  <a:tcPr marL="67232" marR="67232" marT="33616" marB="33616"/>
                </a:tc>
                <a:tc>
                  <a:txBody>
                    <a:bodyPr/>
                    <a:lstStyle/>
                    <a:p>
                      <a:r>
                        <a:rPr lang="en-US" sz="900" err="1"/>
                        <a:t>X.iOS</a:t>
                      </a:r>
                      <a:r>
                        <a:rPr lang="en-US" sz="900"/>
                        <a:t>, </a:t>
                      </a:r>
                      <a:r>
                        <a:rPr lang="en-US" sz="900" err="1"/>
                        <a:t>X.Android</a:t>
                      </a:r>
                      <a:r>
                        <a:rPr lang="en-US" sz="900"/>
                        <a:t>, UWP, …</a:t>
                      </a:r>
                    </a:p>
                  </a:txBody>
                  <a:tcPr marL="67232" marR="67232" marT="33616" marB="33616"/>
                </a:tc>
                <a:tc>
                  <a:txBody>
                    <a:bodyPr/>
                    <a:lstStyle/>
                    <a:p>
                      <a:r>
                        <a:rPr lang="en-US" sz="900" dirty="0"/>
                        <a:t>.NET 6 +</a:t>
                      </a:r>
                    </a:p>
                  </a:txBody>
                  <a:tcPr marL="67232" marR="67232" marT="33616" marB="33616"/>
                </a:tc>
                <a:extLst>
                  <a:ext uri="{0D108BD9-81ED-4DB2-BD59-A6C34878D82A}">
                    <a16:rowId xmlns:a16="http://schemas.microsoft.com/office/drawing/2014/main" val="1865071351"/>
                  </a:ext>
                </a:extLst>
              </a:tr>
              <a:tr h="201696">
                <a:tc>
                  <a:txBody>
                    <a:bodyPr/>
                    <a:lstStyle/>
                    <a:p>
                      <a:r>
                        <a:rPr lang="en-US" sz="900"/>
                        <a:t>Project System</a:t>
                      </a:r>
                    </a:p>
                  </a:txBody>
                  <a:tcPr marL="67232" marR="67232" marT="33616" marB="33616"/>
                </a:tc>
                <a:tc>
                  <a:txBody>
                    <a:bodyPr/>
                    <a:lstStyle/>
                    <a:p>
                      <a:r>
                        <a:rPr lang="en-US" sz="900"/>
                        <a:t>Franken-</a:t>
                      </a:r>
                      <a:r>
                        <a:rPr lang="en-US" sz="900" err="1"/>
                        <a:t>Proj</a:t>
                      </a:r>
                      <a:endParaRPr lang="en-US" sz="900"/>
                    </a:p>
                  </a:txBody>
                  <a:tcPr marL="67232" marR="67232" marT="33616" marB="33616"/>
                </a:tc>
                <a:tc>
                  <a:txBody>
                    <a:bodyPr/>
                    <a:lstStyle/>
                    <a:p>
                      <a:r>
                        <a:rPr lang="en-US" sz="900"/>
                        <a:t>SDK Style</a:t>
                      </a:r>
                    </a:p>
                  </a:txBody>
                  <a:tcPr marL="67232" marR="67232" marT="33616" marB="33616"/>
                </a:tc>
                <a:extLst>
                  <a:ext uri="{0D108BD9-81ED-4DB2-BD59-A6C34878D82A}">
                    <a16:rowId xmlns:a16="http://schemas.microsoft.com/office/drawing/2014/main" val="3685899272"/>
                  </a:ext>
                </a:extLst>
              </a:tr>
              <a:tr h="201696">
                <a:tc>
                  <a:txBody>
                    <a:bodyPr/>
                    <a:lstStyle/>
                    <a:p>
                      <a:r>
                        <a:rPr lang="en-US" sz="900"/>
                        <a:t>dotnet CLI</a:t>
                      </a:r>
                    </a:p>
                  </a:txBody>
                  <a:tcPr marL="67232" marR="67232" marT="33616" marB="33616"/>
                </a:tc>
                <a:tc>
                  <a:txBody>
                    <a:bodyPr/>
                    <a:lstStyle/>
                    <a:p>
                      <a:r>
                        <a:rPr lang="en-US" sz="900"/>
                        <a:t>No</a:t>
                      </a:r>
                    </a:p>
                  </a:txBody>
                  <a:tcPr marL="67232" marR="67232" marT="33616" marB="33616"/>
                </a:tc>
                <a:tc>
                  <a:txBody>
                    <a:bodyPr/>
                    <a:lstStyle/>
                    <a:p>
                      <a:r>
                        <a:rPr lang="en-US" sz="900" dirty="0"/>
                        <a:t>Si</a:t>
                      </a:r>
                    </a:p>
                  </a:txBody>
                  <a:tcPr marL="67232" marR="67232" marT="33616" marB="33616"/>
                </a:tc>
                <a:extLst>
                  <a:ext uri="{0D108BD9-81ED-4DB2-BD59-A6C34878D82A}">
                    <a16:rowId xmlns:a16="http://schemas.microsoft.com/office/drawing/2014/main" val="3213098712"/>
                  </a:ext>
                </a:extLst>
              </a:tr>
              <a:tr h="201696">
                <a:tc>
                  <a:txBody>
                    <a:bodyPr/>
                    <a:lstStyle/>
                    <a:p>
                      <a:r>
                        <a:rPr lang="en-US" sz="900" b="1" dirty="0" err="1"/>
                        <a:t>Herramientas</a:t>
                      </a:r>
                      <a:endParaRPr lang="en-US" sz="900" b="1" dirty="0"/>
                    </a:p>
                  </a:txBody>
                  <a:tcPr marL="67232" marR="67232" marT="33616" marB="33616"/>
                </a:tc>
                <a:tc>
                  <a:txBody>
                    <a:bodyPr/>
                    <a:lstStyle/>
                    <a:p>
                      <a:endParaRPr lang="en-US" sz="900"/>
                    </a:p>
                  </a:txBody>
                  <a:tcPr marL="67232" marR="67232" marT="33616" marB="33616"/>
                </a:tc>
                <a:tc>
                  <a:txBody>
                    <a:bodyPr/>
                    <a:lstStyle/>
                    <a:p>
                      <a:endParaRPr lang="en-US" sz="900"/>
                    </a:p>
                  </a:txBody>
                  <a:tcPr marL="67232" marR="67232" marT="33616" marB="33616"/>
                </a:tc>
                <a:extLst>
                  <a:ext uri="{0D108BD9-81ED-4DB2-BD59-A6C34878D82A}">
                    <a16:rowId xmlns:a16="http://schemas.microsoft.com/office/drawing/2014/main" val="1027087240"/>
                  </a:ext>
                </a:extLst>
              </a:tr>
              <a:tr h="201696">
                <a:tc>
                  <a:txBody>
                    <a:bodyPr/>
                    <a:lstStyle/>
                    <a:p>
                      <a:r>
                        <a:rPr lang="en-US" sz="900"/>
                        <a:t>Visual Studio 2019</a:t>
                      </a:r>
                    </a:p>
                  </a:txBody>
                  <a:tcPr marL="67232" marR="67232" marT="33616" marB="33616"/>
                </a:tc>
                <a:tc>
                  <a:txBody>
                    <a:bodyPr/>
                    <a:lstStyle/>
                    <a:p>
                      <a:r>
                        <a:rPr lang="en-US" sz="900" dirty="0"/>
                        <a:t>Si</a:t>
                      </a:r>
                    </a:p>
                  </a:txBody>
                  <a:tcPr marL="67232" marR="67232" marT="33616" marB="33616"/>
                </a:tc>
                <a:tc>
                  <a:txBody>
                    <a:bodyPr/>
                    <a:lstStyle/>
                    <a:p>
                      <a:r>
                        <a:rPr lang="en-US" sz="900" dirty="0"/>
                        <a:t>Si</a:t>
                      </a:r>
                    </a:p>
                  </a:txBody>
                  <a:tcPr marL="67232" marR="67232" marT="33616" marB="33616"/>
                </a:tc>
                <a:extLst>
                  <a:ext uri="{0D108BD9-81ED-4DB2-BD59-A6C34878D82A}">
                    <a16:rowId xmlns:a16="http://schemas.microsoft.com/office/drawing/2014/main" val="2150316313"/>
                  </a:ext>
                </a:extLst>
              </a:tr>
              <a:tr h="201696">
                <a:tc>
                  <a:txBody>
                    <a:bodyPr/>
                    <a:lstStyle/>
                    <a:p>
                      <a:r>
                        <a:rPr lang="en-US" sz="900"/>
                        <a:t>Visual Studio 2019 for Mac</a:t>
                      </a:r>
                    </a:p>
                  </a:txBody>
                  <a:tcPr marL="67232" marR="67232" marT="33616" marB="33616"/>
                </a:tc>
                <a:tc>
                  <a:txBody>
                    <a:bodyPr/>
                    <a:lstStyle/>
                    <a:p>
                      <a:r>
                        <a:rPr lang="en-US" sz="900" dirty="0"/>
                        <a:t>Si</a:t>
                      </a:r>
                    </a:p>
                  </a:txBody>
                  <a:tcPr marL="67232" marR="67232" marT="33616" marB="33616"/>
                </a:tc>
                <a:tc>
                  <a:txBody>
                    <a:bodyPr/>
                    <a:lstStyle/>
                    <a:p>
                      <a:r>
                        <a:rPr lang="en-US" sz="900" dirty="0"/>
                        <a:t>Si</a:t>
                      </a:r>
                    </a:p>
                  </a:txBody>
                  <a:tcPr marL="67232" marR="67232" marT="33616" marB="33616"/>
                </a:tc>
                <a:extLst>
                  <a:ext uri="{0D108BD9-81ED-4DB2-BD59-A6C34878D82A}">
                    <a16:rowId xmlns:a16="http://schemas.microsoft.com/office/drawing/2014/main" val="1777847860"/>
                  </a:ext>
                </a:extLst>
              </a:tr>
              <a:tr h="201696">
                <a:tc>
                  <a:txBody>
                    <a:bodyPr/>
                    <a:lstStyle/>
                    <a:p>
                      <a:r>
                        <a:rPr lang="en-US" sz="900"/>
                        <a:t>Visual Studio Code</a:t>
                      </a:r>
                    </a:p>
                  </a:txBody>
                  <a:tcPr marL="67232" marR="67232" marT="33616" marB="33616"/>
                </a:tc>
                <a:tc>
                  <a:txBody>
                    <a:bodyPr/>
                    <a:lstStyle/>
                    <a:p>
                      <a:r>
                        <a:rPr lang="en-US" sz="900"/>
                        <a:t>No</a:t>
                      </a:r>
                    </a:p>
                  </a:txBody>
                  <a:tcPr marL="67232" marR="67232" marT="33616" marB="33616"/>
                </a:tc>
                <a:tc>
                  <a:txBody>
                    <a:bodyPr/>
                    <a:lstStyle/>
                    <a:p>
                      <a:r>
                        <a:rPr lang="en-US" sz="900" dirty="0"/>
                        <a:t>Si</a:t>
                      </a:r>
                      <a:endParaRPr lang="en-US" sz="900" b="0" dirty="0"/>
                    </a:p>
                  </a:txBody>
                  <a:tcPr marL="67232" marR="67232" marT="33616" marB="33616"/>
                </a:tc>
                <a:extLst>
                  <a:ext uri="{0D108BD9-81ED-4DB2-BD59-A6C34878D82A}">
                    <a16:rowId xmlns:a16="http://schemas.microsoft.com/office/drawing/2014/main" val="2072009138"/>
                  </a:ext>
                </a:extLst>
              </a:tr>
            </a:tbl>
          </a:graphicData>
        </a:graphic>
      </p:graphicFrame>
    </p:spTree>
    <p:extLst>
      <p:ext uri="{BB962C8B-B14F-4D97-AF65-F5344CB8AC3E}">
        <p14:creationId xmlns:p14="http://schemas.microsoft.com/office/powerpoint/2010/main" val="21964703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10"/>
          </p:nvPr>
        </p:nvSpPr>
        <p:spPr>
          <a:xfrm>
            <a:off x="343219" y="3295737"/>
            <a:ext cx="8478710" cy="969359"/>
          </a:xfrm>
        </p:spPr>
        <p:txBody>
          <a:bodyPr/>
          <a:lstStyle/>
          <a:p>
            <a:pPr>
              <a:defRPr/>
            </a:pPr>
            <a:r>
              <a:rPr lang="en-US" dirty="0"/>
              <a:t>.NET 5.0 </a:t>
            </a:r>
            <a:r>
              <a:rPr lang="en-US" dirty="0" err="1"/>
              <a:t>saldrá</a:t>
            </a:r>
            <a:r>
              <a:rPr lang="en-US" dirty="0"/>
              <a:t> </a:t>
            </a:r>
            <a:r>
              <a:rPr lang="en-US" dirty="0" err="1"/>
              <a:t>en</a:t>
            </a:r>
            <a:r>
              <a:rPr lang="en-US" dirty="0"/>
              <a:t> </a:t>
            </a:r>
            <a:r>
              <a:rPr lang="en-US" dirty="0" err="1"/>
              <a:t>Noviembre</a:t>
            </a:r>
            <a:r>
              <a:rPr lang="en-US" dirty="0"/>
              <a:t> 2020</a:t>
            </a:r>
          </a:p>
          <a:p>
            <a:pPr>
              <a:defRPr/>
            </a:pPr>
            <a:r>
              <a:rPr lang="en-US" dirty="0"/>
              <a:t>.NET 6.0 + .NET MAUI</a:t>
            </a:r>
            <a:endParaRPr lang="en-US" sz="2100" dirty="0">
              <a:latin typeface="+mn-lt"/>
            </a:endParaRPr>
          </a:p>
        </p:txBody>
      </p:sp>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dirty="0">
                <a:solidFill>
                  <a:srgbClr val="F07347"/>
                </a:solidFill>
              </a:rPr>
              <a:t>El Roadmap de .NET</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367420" y="1426883"/>
            <a:ext cx="8547364" cy="693"/>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F7A6AF28-0E6C-498E-A29C-8263E1780468}"/>
              </a:ext>
            </a:extLst>
          </p:cNvPr>
          <p:cNvGrpSpPr/>
          <p:nvPr/>
        </p:nvGrpSpPr>
        <p:grpSpPr>
          <a:xfrm>
            <a:off x="1492008" y="1251308"/>
            <a:ext cx="6159986" cy="1656736"/>
            <a:chOff x="1561433" y="1654963"/>
            <a:chExt cx="8214480" cy="2209294"/>
          </a:xfrm>
        </p:grpSpPr>
        <p:sp>
          <p:nvSpPr>
            <p:cNvPr id="7" name="Oval 6">
              <a:extLst>
                <a:ext uri="{FF2B5EF4-FFF2-40B4-BE49-F238E27FC236}">
                  <a16:creationId xmlns:a16="http://schemas.microsoft.com/office/drawing/2014/main" id="{F2895504-1D26-46FE-BC67-4AA8B10E96F7}"/>
                </a:ext>
              </a:extLst>
            </p:cNvPr>
            <p:cNvSpPr/>
            <p:nvPr/>
          </p:nvSpPr>
          <p:spPr>
            <a:xfrm>
              <a:off x="2091224" y="165496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CB0B96E8-AFE9-464F-AFC2-8DEAE2E88F8D}"/>
                </a:ext>
              </a:extLst>
            </p:cNvPr>
            <p:cNvSpPr txBox="1"/>
            <p:nvPr/>
          </p:nvSpPr>
          <p:spPr>
            <a:xfrm>
              <a:off x="1561433" y="2764388"/>
              <a:ext cx="1478812" cy="1091161"/>
            </a:xfrm>
            <a:prstGeom prst="rect">
              <a:avLst/>
            </a:prstGeom>
            <a:noFill/>
          </p:spPr>
          <p:txBody>
            <a:bodyPr wrap="square" lIns="134352" tIns="107483" rIns="67195" bIns="107483" rtlCol="0" anchor="t">
              <a:spAutoFit/>
            </a:bodyPr>
            <a:lstStyle/>
            <a:p>
              <a:pPr algn="ctr" defTabSz="685401">
                <a:lnSpc>
                  <a:spcPct val="90000"/>
                </a:lnSpc>
                <a:spcAft>
                  <a:spcPts val="431"/>
                </a:spcAft>
                <a:defRPr/>
              </a:pPr>
              <a:r>
                <a:rPr lang="en-US" sz="1200" b="1" dirty="0" err="1">
                  <a:latin typeface="Segoe UI" panose="020B0502040204020203" pitchFamily="34" charset="0"/>
                  <a:cs typeface="Segoe UI" panose="020B0502040204020203" pitchFamily="34" charset="0"/>
                </a:rPr>
                <a:t>Dic</a:t>
              </a:r>
              <a:r>
                <a:rPr lang="en-US" sz="1200" b="1" dirty="0">
                  <a:latin typeface="Segoe UI" panose="020B0502040204020203" pitchFamily="34" charset="0"/>
                  <a:cs typeface="Segoe UI" panose="020B0502040204020203" pitchFamily="34" charset="0"/>
                </a:rPr>
                <a:t> 2019</a:t>
              </a:r>
            </a:p>
            <a:p>
              <a:pPr algn="ctr" defTabSz="685401">
                <a:lnSpc>
                  <a:spcPct val="90000"/>
                </a:lnSpc>
                <a:spcAft>
                  <a:spcPts val="431"/>
                </a:spcAft>
                <a:defRPr/>
              </a:pPr>
              <a:r>
                <a:rPr lang="en-US" sz="1200" dirty="0">
                  <a:latin typeface="Segoe UI" panose="020B0502040204020203" pitchFamily="34" charset="0"/>
                  <a:cs typeface="Segoe UI" panose="020B0502040204020203" pitchFamily="34" charset="0"/>
                </a:rPr>
                <a:t>.NET Core 3.1</a:t>
              </a:r>
            </a:p>
            <a:p>
              <a:pPr algn="ctr" defTabSz="685401">
                <a:lnSpc>
                  <a:spcPct val="90000"/>
                </a:lnSpc>
                <a:spcAft>
                  <a:spcPts val="431"/>
                </a:spcAft>
                <a:defRPr/>
              </a:pPr>
              <a:r>
                <a:rPr lang="en-US" sz="1200" b="1" dirty="0">
                  <a:latin typeface="Segoe UI" panose="020B0502040204020203" pitchFamily="34" charset="0"/>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2300839" y="2093072"/>
              <a:ext cx="1934" cy="6713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2">
                <a:lumMod val="60000"/>
                <a:lumOff val="40000"/>
              </a:schemeClr>
            </a:solidFill>
            <a:ln>
              <a:noFill/>
            </a:ln>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091161"/>
            </a:xfrm>
            <a:prstGeom prst="rect">
              <a:avLst/>
            </a:prstGeom>
            <a:noFill/>
          </p:spPr>
          <p:txBody>
            <a:bodyPr wrap="square" lIns="134352" tIns="107483" rIns="67195" bIns="107483" rtlCol="0" anchor="t">
              <a:spAutoFit/>
            </a:bodyPr>
            <a:lstStyle/>
            <a:p>
              <a:pPr algn="ctr" defTabSz="685401">
                <a:lnSpc>
                  <a:spcPct val="90000"/>
                </a:lnSpc>
                <a:spcAft>
                  <a:spcPts val="431"/>
                </a:spcAft>
                <a:defRPr/>
              </a:pPr>
              <a:r>
                <a:rPr lang="en-US" sz="1200" b="1">
                  <a:latin typeface="Segoe UI" panose="020B0502040204020203" pitchFamily="34" charset="0"/>
                  <a:cs typeface="Segoe UI" panose="020B0502040204020203" pitchFamily="34" charset="0"/>
                </a:rPr>
                <a:t>Nov 2020</a:t>
              </a:r>
            </a:p>
            <a:p>
              <a:pPr algn="ctr" defTabSz="685401">
                <a:lnSpc>
                  <a:spcPct val="90000"/>
                </a:lnSpc>
                <a:spcAft>
                  <a:spcPts val="431"/>
                </a:spcAft>
                <a:defRPr/>
              </a:pPr>
              <a:r>
                <a:rPr lang="en-US" sz="1200">
                  <a:latin typeface="Segoe UI" panose="020B0502040204020203" pitchFamily="34" charset="0"/>
                  <a:cs typeface="Segoe UI" panose="020B0502040204020203" pitchFamily="34" charset="0"/>
                </a:rPr>
                <a:t>.NET 5.0</a:t>
              </a:r>
            </a:p>
            <a:p>
              <a:pPr algn="ctr" defTabSz="685401">
                <a:lnSpc>
                  <a:spcPct val="90000"/>
                </a:lnSpc>
                <a:spcAft>
                  <a:spcPts val="431"/>
                </a:spcAft>
                <a:defRPr/>
              </a:pPr>
              <a:endParaRPr lang="en-US" sz="1200">
                <a:latin typeface="Segoe UI" panose="020B0502040204020203" pitchFamily="34" charset="0"/>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a:off x="3981368" y="2116510"/>
              <a:ext cx="0" cy="6478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091161"/>
            </a:xfrm>
            <a:prstGeom prst="rect">
              <a:avLst/>
            </a:prstGeom>
            <a:noFill/>
          </p:spPr>
          <p:txBody>
            <a:bodyPr wrap="square" lIns="134352" tIns="107483" rIns="67195" bIns="107483" rtlCol="0" anchor="t">
              <a:spAutoFit/>
            </a:bodyPr>
            <a:lstStyle/>
            <a:p>
              <a:pPr algn="ctr" defTabSz="685401">
                <a:lnSpc>
                  <a:spcPct val="90000"/>
                </a:lnSpc>
                <a:spcAft>
                  <a:spcPts val="431"/>
                </a:spcAft>
                <a:defRPr/>
              </a:pPr>
              <a:r>
                <a:rPr lang="en-US" sz="1200" b="1">
                  <a:latin typeface="Segoe UI" panose="020B0502040204020203" pitchFamily="34" charset="0"/>
                  <a:cs typeface="Segoe UI" panose="020B0502040204020203" pitchFamily="34" charset="0"/>
                </a:rPr>
                <a:t>Nov 2021</a:t>
              </a:r>
            </a:p>
            <a:p>
              <a:pPr algn="ctr" defTabSz="685401">
                <a:lnSpc>
                  <a:spcPct val="90000"/>
                </a:lnSpc>
                <a:spcAft>
                  <a:spcPts val="431"/>
                </a:spcAft>
                <a:defRPr/>
              </a:pPr>
              <a:r>
                <a:rPr lang="en-US" sz="1200">
                  <a:latin typeface="Segoe UI" panose="020B0502040204020203" pitchFamily="34" charset="0"/>
                  <a:cs typeface="Segoe UI" panose="020B0502040204020203" pitchFamily="34" charset="0"/>
                </a:rPr>
                <a:t>.NET 6.0</a:t>
              </a:r>
            </a:p>
            <a:p>
              <a:pPr algn="ctr" defTabSz="685401">
                <a:lnSpc>
                  <a:spcPct val="90000"/>
                </a:lnSpc>
                <a:spcAft>
                  <a:spcPts val="431"/>
                </a:spcAft>
                <a:defRPr/>
              </a:pPr>
              <a:r>
                <a:rPr lang="en-US" sz="1200" b="1">
                  <a:latin typeface="Segoe UI" panose="020B0502040204020203" pitchFamily="34" charset="0"/>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1" cy="6633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091161"/>
            </a:xfrm>
            <a:prstGeom prst="rect">
              <a:avLst/>
            </a:prstGeom>
            <a:noFill/>
          </p:spPr>
          <p:txBody>
            <a:bodyPr wrap="square" lIns="134352" tIns="107483" rIns="67195" bIns="107483" rtlCol="0" anchor="t">
              <a:spAutoFit/>
            </a:bodyPr>
            <a:lstStyle/>
            <a:p>
              <a:pPr algn="ctr" defTabSz="685401">
                <a:lnSpc>
                  <a:spcPct val="90000"/>
                </a:lnSpc>
                <a:spcAft>
                  <a:spcPts val="431"/>
                </a:spcAft>
                <a:defRPr/>
              </a:pPr>
              <a:r>
                <a:rPr lang="en-US" sz="1200" b="1">
                  <a:latin typeface="Segoe UI" panose="020B0502040204020203" pitchFamily="34" charset="0"/>
                  <a:cs typeface="Segoe UI" panose="020B0502040204020203" pitchFamily="34" charset="0"/>
                </a:rPr>
                <a:t>Nov 2022</a:t>
              </a:r>
            </a:p>
            <a:p>
              <a:pPr algn="ctr" defTabSz="685401">
                <a:lnSpc>
                  <a:spcPct val="90000"/>
                </a:lnSpc>
                <a:spcAft>
                  <a:spcPts val="431"/>
                </a:spcAft>
                <a:defRPr/>
              </a:pPr>
              <a:r>
                <a:rPr lang="en-US" sz="1200">
                  <a:latin typeface="Segoe UI" panose="020B0502040204020203" pitchFamily="34" charset="0"/>
                  <a:cs typeface="Segoe UI" panose="020B0502040204020203" pitchFamily="34" charset="0"/>
                </a:rPr>
                <a:t>.NET 7.0</a:t>
              </a:r>
            </a:p>
            <a:p>
              <a:pPr algn="ctr" defTabSz="685401">
                <a:lnSpc>
                  <a:spcPct val="90000"/>
                </a:lnSpc>
                <a:spcAft>
                  <a:spcPts val="431"/>
                </a:spcAft>
                <a:defRPr/>
              </a:pPr>
              <a:endParaRPr lang="en-US" sz="1200">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0"/>
              <a:ext cx="684" cy="6720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091161"/>
            </a:xfrm>
            <a:prstGeom prst="rect">
              <a:avLst/>
            </a:prstGeom>
            <a:noFill/>
          </p:spPr>
          <p:txBody>
            <a:bodyPr wrap="square" lIns="134352" tIns="107483" rIns="67195" bIns="107483" rtlCol="0" anchor="t">
              <a:spAutoFit/>
            </a:bodyPr>
            <a:lstStyle/>
            <a:p>
              <a:pPr algn="ctr" defTabSz="685401">
                <a:lnSpc>
                  <a:spcPct val="90000"/>
                </a:lnSpc>
                <a:spcAft>
                  <a:spcPts val="431"/>
                </a:spcAft>
                <a:defRPr/>
              </a:pPr>
              <a:r>
                <a:rPr lang="en-US" sz="1200" b="1">
                  <a:latin typeface="Segoe UI" panose="020B0502040204020203" pitchFamily="34" charset="0"/>
                  <a:cs typeface="Segoe UI" panose="020B0502040204020203" pitchFamily="34" charset="0"/>
                </a:rPr>
                <a:t>Nov 2023</a:t>
              </a:r>
            </a:p>
            <a:p>
              <a:pPr algn="ctr" defTabSz="685401">
                <a:lnSpc>
                  <a:spcPct val="90000"/>
                </a:lnSpc>
                <a:spcAft>
                  <a:spcPts val="431"/>
                </a:spcAft>
                <a:defRPr/>
              </a:pPr>
              <a:r>
                <a:rPr lang="en-US" sz="1200">
                  <a:latin typeface="Segoe UI" panose="020B0502040204020203" pitchFamily="34" charset="0"/>
                  <a:cs typeface="Segoe UI" panose="020B0502040204020203" pitchFamily="34" charset="0"/>
                </a:rPr>
                <a:t>.NET 8.0</a:t>
              </a:r>
            </a:p>
            <a:p>
              <a:pPr algn="ctr" defTabSz="685401">
                <a:lnSpc>
                  <a:spcPct val="90000"/>
                </a:lnSpc>
                <a:spcAft>
                  <a:spcPts val="431"/>
                </a:spcAft>
                <a:defRPr/>
              </a:pPr>
              <a:r>
                <a:rPr lang="en-US" sz="1200" b="1">
                  <a:latin typeface="Segoe UI" panose="020B0502040204020203" pitchFamily="34" charset="0"/>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8"/>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05AB023-449C-44A3-86AF-1E15D082B2EA}"/>
              </a:ext>
            </a:extLst>
          </p:cNvPr>
          <p:cNvGrpSpPr/>
          <p:nvPr/>
        </p:nvGrpSpPr>
        <p:grpSpPr>
          <a:xfrm>
            <a:off x="4228640" y="649551"/>
            <a:ext cx="673658" cy="710863"/>
            <a:chOff x="4469763" y="1578167"/>
            <a:chExt cx="2168764" cy="2317429"/>
          </a:xfrm>
          <a:effectLst>
            <a:outerShdw blurRad="76200" dir="18900000" sy="23000" kx="-1200000" algn="bl" rotWithShape="0">
              <a:prstClr val="black">
                <a:alpha val="20000"/>
              </a:prstClr>
            </a:outerShdw>
          </a:effectLst>
        </p:grpSpPr>
        <p:pic>
          <p:nvPicPr>
            <p:cNvPr id="24" name="Graphic 23">
              <a:extLst>
                <a:ext uri="{FF2B5EF4-FFF2-40B4-BE49-F238E27FC236}">
                  <a16:creationId xmlns:a16="http://schemas.microsoft.com/office/drawing/2014/main" id="{06892267-7B4A-4AFE-9A74-00D398987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9763" y="1578167"/>
              <a:ext cx="2168764" cy="2317429"/>
            </a:xfrm>
            <a:prstGeom prst="rect">
              <a:avLst/>
            </a:prstGeom>
          </p:spPr>
        </p:pic>
        <p:pic>
          <p:nvPicPr>
            <p:cNvPr id="25" name="Picture 24" descr="A close up of a logo&#10;&#10;Description automatically generated">
              <a:extLst>
                <a:ext uri="{FF2B5EF4-FFF2-40B4-BE49-F238E27FC236}">
                  <a16:creationId xmlns:a16="http://schemas.microsoft.com/office/drawing/2014/main" id="{FF59D2EB-C72A-4FE4-9959-5A3909771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801" y="2919605"/>
              <a:ext cx="274320" cy="274320"/>
            </a:xfrm>
            <a:prstGeom prst="rect">
              <a:avLst/>
            </a:prstGeom>
          </p:spPr>
        </p:pic>
        <p:pic>
          <p:nvPicPr>
            <p:cNvPr id="26" name="Picture 25" descr="A picture containing flower&#10;&#10;Description automatically generated">
              <a:extLst>
                <a:ext uri="{FF2B5EF4-FFF2-40B4-BE49-F238E27FC236}">
                  <a16:creationId xmlns:a16="http://schemas.microsoft.com/office/drawing/2014/main" id="{3A7EBD6F-8372-4E60-A5F3-F7EE5FBFB9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7708" y="2903608"/>
              <a:ext cx="274320" cy="274320"/>
            </a:xfrm>
            <a:prstGeom prst="rect">
              <a:avLst/>
            </a:prstGeom>
          </p:spPr>
        </p:pic>
        <p:pic>
          <p:nvPicPr>
            <p:cNvPr id="27" name="Picture 26" descr="A picture containing flower&#10;&#10;Description automatically generated">
              <a:extLst>
                <a:ext uri="{FF2B5EF4-FFF2-40B4-BE49-F238E27FC236}">
                  <a16:creationId xmlns:a16="http://schemas.microsoft.com/office/drawing/2014/main" id="{4C26610B-4FD8-41D9-9612-725F673A79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8335" y="2857196"/>
              <a:ext cx="272194" cy="274320"/>
            </a:xfrm>
            <a:prstGeom prst="rect">
              <a:avLst/>
            </a:prstGeom>
          </p:spPr>
        </p:pic>
        <p:pic>
          <p:nvPicPr>
            <p:cNvPr id="29" name="Picture 28" descr="A picture containing flower&#10;&#10;Description automatically generated">
              <a:extLst>
                <a:ext uri="{FF2B5EF4-FFF2-40B4-BE49-F238E27FC236}">
                  <a16:creationId xmlns:a16="http://schemas.microsoft.com/office/drawing/2014/main" id="{8FDCCEED-F989-4952-B10C-2FB887D217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894" y="2903608"/>
              <a:ext cx="274320" cy="274320"/>
            </a:xfrm>
            <a:prstGeom prst="rect">
              <a:avLst/>
            </a:prstGeom>
          </p:spPr>
        </p:pic>
        <p:pic>
          <p:nvPicPr>
            <p:cNvPr id="32" name="Picture 31" descr="A picture containing flower&#10;&#10;Description automatically generated">
              <a:extLst>
                <a:ext uri="{FF2B5EF4-FFF2-40B4-BE49-F238E27FC236}">
                  <a16:creationId xmlns:a16="http://schemas.microsoft.com/office/drawing/2014/main" id="{3F5871E2-66A6-4315-808C-0412868920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1715" y="2854021"/>
              <a:ext cx="272194" cy="274320"/>
            </a:xfrm>
            <a:prstGeom prst="rect">
              <a:avLst/>
            </a:prstGeom>
          </p:spPr>
        </p:pic>
        <p:pic>
          <p:nvPicPr>
            <p:cNvPr id="33" name="Picture 32">
              <a:extLst>
                <a:ext uri="{FF2B5EF4-FFF2-40B4-BE49-F238E27FC236}">
                  <a16:creationId xmlns:a16="http://schemas.microsoft.com/office/drawing/2014/main" id="{83F0DFAD-5BFD-4D2E-B82A-A986AA12157A}"/>
                </a:ext>
              </a:extLst>
            </p:cNvPr>
            <p:cNvPicPr>
              <a:picLocks noChangeAspect="1"/>
            </p:cNvPicPr>
            <p:nvPr/>
          </p:nvPicPr>
          <p:blipFill>
            <a:blip r:embed="rId8"/>
            <a:stretch>
              <a:fillRect/>
            </a:stretch>
          </p:blipFill>
          <p:spPr>
            <a:xfrm>
              <a:off x="4913597" y="2656686"/>
              <a:ext cx="216751" cy="332352"/>
            </a:xfrm>
            <a:prstGeom prst="rect">
              <a:avLst/>
            </a:prstGeom>
          </p:spPr>
        </p:pic>
        <p:pic>
          <p:nvPicPr>
            <p:cNvPr id="34" name="Picture 33">
              <a:extLst>
                <a:ext uri="{FF2B5EF4-FFF2-40B4-BE49-F238E27FC236}">
                  <a16:creationId xmlns:a16="http://schemas.microsoft.com/office/drawing/2014/main" id="{9CB4551C-3D05-42D9-B5AC-BB7AD8C65EDF}"/>
                </a:ext>
              </a:extLst>
            </p:cNvPr>
            <p:cNvPicPr>
              <a:picLocks noChangeAspect="1"/>
            </p:cNvPicPr>
            <p:nvPr/>
          </p:nvPicPr>
          <p:blipFill>
            <a:blip r:embed="rId9"/>
            <a:stretch>
              <a:fillRect/>
            </a:stretch>
          </p:blipFill>
          <p:spPr>
            <a:xfrm>
              <a:off x="4976836" y="2760817"/>
              <a:ext cx="246284" cy="317576"/>
            </a:xfrm>
            <a:prstGeom prst="rect">
              <a:avLst/>
            </a:prstGeom>
          </p:spPr>
        </p:pic>
        <p:pic>
          <p:nvPicPr>
            <p:cNvPr id="35" name="Picture 34" descr="A close up of a logo&#10;&#10;Description automatically generated">
              <a:extLst>
                <a:ext uri="{FF2B5EF4-FFF2-40B4-BE49-F238E27FC236}">
                  <a16:creationId xmlns:a16="http://schemas.microsoft.com/office/drawing/2014/main" id="{852DEFE7-8354-4692-96BD-AF90953D7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8071" y="2793614"/>
              <a:ext cx="228399" cy="228399"/>
            </a:xfrm>
            <a:prstGeom prst="rect">
              <a:avLst/>
            </a:prstGeom>
          </p:spPr>
        </p:pic>
        <p:pic>
          <p:nvPicPr>
            <p:cNvPr id="36" name="Picture 35">
              <a:extLst>
                <a:ext uri="{FF2B5EF4-FFF2-40B4-BE49-F238E27FC236}">
                  <a16:creationId xmlns:a16="http://schemas.microsoft.com/office/drawing/2014/main" id="{8B690AF1-BD6C-4B4F-9321-0B8EE0CD8BCA}"/>
                </a:ext>
              </a:extLst>
            </p:cNvPr>
            <p:cNvPicPr>
              <a:picLocks noChangeAspect="1"/>
            </p:cNvPicPr>
            <p:nvPr/>
          </p:nvPicPr>
          <p:blipFill>
            <a:blip r:embed="rId10"/>
            <a:stretch>
              <a:fillRect/>
            </a:stretch>
          </p:blipFill>
          <p:spPr>
            <a:xfrm>
              <a:off x="4882504" y="2513337"/>
              <a:ext cx="125425" cy="303661"/>
            </a:xfrm>
            <a:prstGeom prst="rect">
              <a:avLst/>
            </a:prstGeom>
          </p:spPr>
        </p:pic>
        <p:pic>
          <p:nvPicPr>
            <p:cNvPr id="39" name="Picture 38">
              <a:extLst>
                <a:ext uri="{FF2B5EF4-FFF2-40B4-BE49-F238E27FC236}">
                  <a16:creationId xmlns:a16="http://schemas.microsoft.com/office/drawing/2014/main" id="{E9939833-0C64-4636-AAE9-E6B996EBCC0F}"/>
                </a:ext>
              </a:extLst>
            </p:cNvPr>
            <p:cNvPicPr>
              <a:picLocks noChangeAspect="1"/>
            </p:cNvPicPr>
            <p:nvPr/>
          </p:nvPicPr>
          <p:blipFill>
            <a:blip r:embed="rId11"/>
            <a:stretch>
              <a:fillRect/>
            </a:stretch>
          </p:blipFill>
          <p:spPr>
            <a:xfrm>
              <a:off x="6037937" y="2524077"/>
              <a:ext cx="163398" cy="301657"/>
            </a:xfrm>
            <a:prstGeom prst="rect">
              <a:avLst/>
            </a:prstGeom>
          </p:spPr>
        </p:pic>
        <p:pic>
          <p:nvPicPr>
            <p:cNvPr id="40" name="Picture 39">
              <a:extLst>
                <a:ext uri="{FF2B5EF4-FFF2-40B4-BE49-F238E27FC236}">
                  <a16:creationId xmlns:a16="http://schemas.microsoft.com/office/drawing/2014/main" id="{FC00DFBD-7FA0-4786-9FD4-BF48579C7933}"/>
                </a:ext>
              </a:extLst>
            </p:cNvPr>
            <p:cNvPicPr>
              <a:picLocks noChangeAspect="1"/>
            </p:cNvPicPr>
            <p:nvPr/>
          </p:nvPicPr>
          <p:blipFill>
            <a:blip r:embed="rId12"/>
            <a:stretch>
              <a:fillRect/>
            </a:stretch>
          </p:blipFill>
          <p:spPr>
            <a:xfrm>
              <a:off x="5899570" y="2687286"/>
              <a:ext cx="201182" cy="301773"/>
            </a:xfrm>
            <a:prstGeom prst="rect">
              <a:avLst/>
            </a:prstGeom>
          </p:spPr>
        </p:pic>
        <p:pic>
          <p:nvPicPr>
            <p:cNvPr id="43" name="Picture 42">
              <a:extLst>
                <a:ext uri="{FF2B5EF4-FFF2-40B4-BE49-F238E27FC236}">
                  <a16:creationId xmlns:a16="http://schemas.microsoft.com/office/drawing/2014/main" id="{4CFDC76A-86E8-4D4C-A329-FDE441E6518D}"/>
                </a:ext>
              </a:extLst>
            </p:cNvPr>
            <p:cNvPicPr>
              <a:picLocks noChangeAspect="1"/>
            </p:cNvPicPr>
            <p:nvPr/>
          </p:nvPicPr>
          <p:blipFill>
            <a:blip r:embed="rId12"/>
            <a:stretch>
              <a:fillRect/>
            </a:stretch>
          </p:blipFill>
          <p:spPr>
            <a:xfrm>
              <a:off x="6094108" y="2473909"/>
              <a:ext cx="147903" cy="221854"/>
            </a:xfrm>
            <a:prstGeom prst="rect">
              <a:avLst/>
            </a:prstGeom>
          </p:spPr>
        </p:pic>
        <p:pic>
          <p:nvPicPr>
            <p:cNvPr id="46" name="Picture 45">
              <a:extLst>
                <a:ext uri="{FF2B5EF4-FFF2-40B4-BE49-F238E27FC236}">
                  <a16:creationId xmlns:a16="http://schemas.microsoft.com/office/drawing/2014/main" id="{910E25CD-36BA-4AA9-84CE-B8D4D866D9D1}"/>
                </a:ext>
              </a:extLst>
            </p:cNvPr>
            <p:cNvPicPr>
              <a:picLocks noChangeAspect="1"/>
            </p:cNvPicPr>
            <p:nvPr/>
          </p:nvPicPr>
          <p:blipFill>
            <a:blip r:embed="rId13"/>
            <a:stretch>
              <a:fillRect/>
            </a:stretch>
          </p:blipFill>
          <p:spPr>
            <a:xfrm>
              <a:off x="5971657" y="2613938"/>
              <a:ext cx="182879" cy="274319"/>
            </a:xfrm>
            <a:prstGeom prst="rect">
              <a:avLst/>
            </a:prstGeom>
          </p:spPr>
        </p:pic>
        <p:grpSp>
          <p:nvGrpSpPr>
            <p:cNvPr id="47" name="Group 46">
              <a:extLst>
                <a:ext uri="{FF2B5EF4-FFF2-40B4-BE49-F238E27FC236}">
                  <a16:creationId xmlns:a16="http://schemas.microsoft.com/office/drawing/2014/main" id="{358A7467-DCDA-49F4-B53E-5567978C55C6}"/>
                </a:ext>
              </a:extLst>
            </p:cNvPr>
            <p:cNvGrpSpPr/>
            <p:nvPr/>
          </p:nvGrpSpPr>
          <p:grpSpPr>
            <a:xfrm>
              <a:off x="6129570" y="2441378"/>
              <a:ext cx="143505" cy="143505"/>
              <a:chOff x="9845044" y="3403986"/>
              <a:chExt cx="782941" cy="782941"/>
            </a:xfrm>
          </p:grpSpPr>
          <p:sp>
            <p:nvSpPr>
              <p:cNvPr id="48" name="Oval 47">
                <a:extLst>
                  <a:ext uri="{FF2B5EF4-FFF2-40B4-BE49-F238E27FC236}">
                    <a16:creationId xmlns:a16="http://schemas.microsoft.com/office/drawing/2014/main" id="{56271C89-A4CC-4701-AEAE-E9EF92069E8B}"/>
                  </a:ext>
                </a:extLst>
              </p:cNvPr>
              <p:cNvSpPr/>
              <p:nvPr/>
            </p:nvSpPr>
            <p:spPr>
              <a:xfrm>
                <a:off x="10129230" y="3688172"/>
                <a:ext cx="214568" cy="214568"/>
              </a:xfrm>
              <a:prstGeom prst="ellipse">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9" name="Graphic 48" descr="Flower without stem">
                <a:extLst>
                  <a:ext uri="{FF2B5EF4-FFF2-40B4-BE49-F238E27FC236}">
                    <a16:creationId xmlns:a16="http://schemas.microsoft.com/office/drawing/2014/main" id="{A09672D7-2C3B-46AA-BF59-084A26A913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45044" y="3403986"/>
                <a:ext cx="782941" cy="782941"/>
              </a:xfrm>
              <a:prstGeom prst="rect">
                <a:avLst/>
              </a:prstGeom>
            </p:spPr>
          </p:pic>
        </p:grpSp>
      </p:grpSp>
    </p:spTree>
    <p:extLst>
      <p:ext uri="{BB962C8B-B14F-4D97-AF65-F5344CB8AC3E}">
        <p14:creationId xmlns:p14="http://schemas.microsoft.com/office/powerpoint/2010/main" val="2069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00633" y="2166994"/>
            <a:ext cx="6876075" cy="1146222"/>
          </a:xfrm>
        </p:spPr>
        <p:txBody>
          <a:bodyPr/>
          <a:lstStyle/>
          <a:p>
            <a:r>
              <a:rPr lang="en-US" sz="5294" dirty="0">
                <a:solidFill>
                  <a:srgbClr val="F07347"/>
                </a:solidFill>
                <a:latin typeface="Segoe UI Semibold"/>
                <a:cs typeface="Segoe UI Semibold"/>
              </a:rPr>
              <a:t>¿</a:t>
            </a:r>
            <a:r>
              <a:rPr lang="en-US" sz="5294" dirty="0" err="1">
                <a:solidFill>
                  <a:srgbClr val="F07347"/>
                </a:solidFill>
                <a:latin typeface="Segoe UI Semibold"/>
                <a:cs typeface="Segoe UI Semibold"/>
              </a:rPr>
              <a:t>Preguntas</a:t>
            </a:r>
            <a:r>
              <a:rPr lang="en-US" sz="5294" dirty="0">
                <a:solidFill>
                  <a:srgbClr val="F07347"/>
                </a:solidFill>
                <a:latin typeface="Segoe UI Semibold"/>
                <a:cs typeface="Segoe UI Semibold"/>
              </a:rPr>
              <a:t>?</a:t>
            </a:r>
            <a:endParaRPr lang="en-US" sz="5256" dirty="0">
              <a:solidFill>
                <a:srgbClr val="F07347"/>
              </a:solidFill>
              <a:cs typeface="Segoe UI"/>
            </a:endParaRPr>
          </a:p>
        </p:txBody>
      </p:sp>
      <p:pic>
        <p:nvPicPr>
          <p:cNvPr id="4" name="Graphic 5">
            <a:extLst>
              <a:ext uri="{FF2B5EF4-FFF2-40B4-BE49-F238E27FC236}">
                <a16:creationId xmlns:a16="http://schemas.microsoft.com/office/drawing/2014/main" id="{51D6F1B9-BB23-7342-BD96-D7832C1221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5212" y="1358638"/>
            <a:ext cx="2569398" cy="2646924"/>
          </a:xfrm>
          <a:prstGeom prst="rect">
            <a:avLst/>
          </a:prstGeom>
        </p:spPr>
      </p:pic>
    </p:spTree>
    <p:extLst>
      <p:ext uri="{BB962C8B-B14F-4D97-AF65-F5344CB8AC3E}">
        <p14:creationId xmlns:p14="http://schemas.microsoft.com/office/powerpoint/2010/main" val="37882225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97857" y="1532405"/>
            <a:ext cx="4845953" cy="524665"/>
          </a:xfrm>
        </p:spPr>
        <p:txBody>
          <a:bodyPr/>
          <a:lstStyle/>
          <a:p>
            <a:r>
              <a:rPr lang="es-ES" sz="2100" dirty="0">
                <a:solidFill>
                  <a:srgbClr val="F07347"/>
                </a:solidFill>
              </a:rPr>
              <a:t>Software Developer at Microsoft</a:t>
            </a:r>
          </a:p>
        </p:txBody>
      </p:sp>
      <p:sp>
        <p:nvSpPr>
          <p:cNvPr id="3" name="Title 2"/>
          <p:cNvSpPr>
            <a:spLocks noGrp="1"/>
          </p:cNvSpPr>
          <p:nvPr>
            <p:ph type="title"/>
          </p:nvPr>
        </p:nvSpPr>
        <p:spPr/>
        <p:txBody>
          <a:bodyPr/>
          <a:lstStyle/>
          <a:p>
            <a:r>
              <a:rPr lang="es-ES" dirty="0">
                <a:solidFill>
                  <a:srgbClr val="F07347"/>
                </a:solidFill>
              </a:rPr>
              <a:t>Javier Suárez</a:t>
            </a:r>
          </a:p>
        </p:txBody>
      </p:sp>
      <p:sp>
        <p:nvSpPr>
          <p:cNvPr id="6" name="Text Placeholder 4"/>
          <p:cNvSpPr>
            <a:spLocks noGrp="1"/>
          </p:cNvSpPr>
          <p:nvPr/>
        </p:nvSpPr>
        <p:spPr>
          <a:xfrm>
            <a:off x="4097857" y="2571750"/>
            <a:ext cx="4631261" cy="1037656"/>
          </a:xfrm>
          <a:prstGeom prst="rect">
            <a:avLst/>
          </a:prstGeom>
        </p:spPr>
        <p:txBody>
          <a:bodyPr vert="horz" lIns="89630" tIns="0" rIns="89630" bIns="44816" rtlCol="0">
            <a:normAutofit fontScale="775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a:solidFill>
                  <a:schemeClr val="bg2">
                    <a:lumMod val="25000"/>
                  </a:schemeClr>
                </a:solidFill>
              </a:rPr>
              <a:t>Blog: </a:t>
            </a:r>
            <a:r>
              <a:rPr lang="en-US" sz="2700" dirty="0">
                <a:solidFill>
                  <a:schemeClr val="bg2">
                    <a:lumMod val="25000"/>
                  </a:schemeClr>
                </a:solidFill>
                <a:hlinkClick r:id="rId3"/>
              </a:rPr>
              <a:t>http://geeks.ms/blogs/jsuarez</a:t>
            </a:r>
            <a:endParaRPr lang="en-US" sz="2700" dirty="0">
              <a:solidFill>
                <a:schemeClr val="bg2">
                  <a:lumMod val="25000"/>
                </a:schemeClr>
              </a:solidFill>
            </a:endParaRPr>
          </a:p>
          <a:p>
            <a:r>
              <a:rPr lang="en-US" sz="2700" dirty="0">
                <a:solidFill>
                  <a:schemeClr val="bg2">
                    <a:lumMod val="25000"/>
                  </a:schemeClr>
                </a:solidFill>
              </a:rPr>
              <a:t>Email: </a:t>
            </a:r>
            <a:r>
              <a:rPr lang="en-US" sz="2700" dirty="0">
                <a:solidFill>
                  <a:schemeClr val="bg2">
                    <a:lumMod val="25000"/>
                  </a:schemeClr>
                </a:solidFill>
                <a:hlinkClick r:id="rId4"/>
              </a:rPr>
              <a:t>javiersuarezruiz@hotmail.com</a:t>
            </a:r>
            <a:endParaRPr lang="en-US" sz="2700" dirty="0">
              <a:solidFill>
                <a:schemeClr val="bg2">
                  <a:lumMod val="25000"/>
                </a:schemeClr>
              </a:solidFill>
            </a:endParaRPr>
          </a:p>
          <a:p>
            <a:r>
              <a:rPr lang="en-US" sz="2700" dirty="0">
                <a:solidFill>
                  <a:schemeClr val="bg2">
                    <a:lumMod val="25000"/>
                  </a:schemeClr>
                </a:solidFill>
              </a:rPr>
              <a:t>Twitter: @</a:t>
            </a:r>
            <a:r>
              <a:rPr lang="en-US" sz="2700" dirty="0" err="1">
                <a:solidFill>
                  <a:schemeClr val="bg2">
                    <a:lumMod val="25000"/>
                  </a:schemeClr>
                </a:solidFill>
              </a:rPr>
              <a:t>jsuarezruiz</a:t>
            </a:r>
            <a:endParaRPr lang="en-US" sz="27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5"/>
          <a:stretch>
            <a:fillRect/>
          </a:stretch>
        </p:blipFill>
        <p:spPr>
          <a:xfrm>
            <a:off x="311700" y="1025818"/>
            <a:ext cx="3537141" cy="3537141"/>
          </a:xfrm>
          <a:prstGeom prst="rect">
            <a:avLst/>
          </a:prstGeom>
        </p:spPr>
      </p:pic>
      <p:pic>
        <p:nvPicPr>
          <p:cNvPr id="7" name="Imagen 6" descr="Imagen que contiene dibujo, señal&#10;&#10;Descripción generada automáticamente">
            <a:extLst>
              <a:ext uri="{FF2B5EF4-FFF2-40B4-BE49-F238E27FC236}">
                <a16:creationId xmlns:a16="http://schemas.microsoft.com/office/drawing/2014/main" id="{C6205DB8-2BA2-8F4D-B7C0-D09E6A513708}"/>
              </a:ext>
            </a:extLst>
          </p:cNvPr>
          <p:cNvPicPr>
            <a:picLocks noChangeAspect="1"/>
          </p:cNvPicPr>
          <p:nvPr/>
        </p:nvPicPr>
        <p:blipFill>
          <a:blip r:embed="rId6"/>
          <a:stretch>
            <a:fillRect/>
          </a:stretch>
        </p:blipFill>
        <p:spPr>
          <a:xfrm>
            <a:off x="8286998" y="4292435"/>
            <a:ext cx="762000" cy="762000"/>
          </a:xfrm>
          <a:prstGeom prst="rect">
            <a:avLst/>
          </a:prstGeom>
        </p:spPr>
      </p:pic>
    </p:spTree>
    <p:extLst>
      <p:ext uri="{BB962C8B-B14F-4D97-AF65-F5344CB8AC3E}">
        <p14:creationId xmlns:p14="http://schemas.microsoft.com/office/powerpoint/2010/main" val="30192387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623888" y="1282487"/>
            <a:ext cx="7886700" cy="2696599"/>
          </a:xfrm>
        </p:spPr>
        <p:txBody>
          <a:bodyPr/>
          <a:lstStyle/>
          <a:p>
            <a:r>
              <a:rPr lang="en-US" dirty="0">
                <a:solidFill>
                  <a:srgbClr val="F07347"/>
                </a:solidFill>
              </a:rPr>
              <a:t>Gracias a </a:t>
            </a:r>
            <a:r>
              <a:rPr lang="en-US" dirty="0" err="1">
                <a:solidFill>
                  <a:srgbClr val="F07347"/>
                </a:solidFill>
              </a:rPr>
              <a:t>todos</a:t>
            </a:r>
            <a:r>
              <a:rPr lang="en-US" dirty="0">
                <a:solidFill>
                  <a:srgbClr val="F07347"/>
                </a:solidFill>
              </a:rPr>
              <a:t>!</a:t>
            </a:r>
          </a:p>
        </p:txBody>
      </p:sp>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1489" y="2681273"/>
            <a:ext cx="1828540" cy="1885682"/>
          </a:xfrm>
          <a:prstGeom prst="rect">
            <a:avLst/>
          </a:prstGeom>
        </p:spPr>
      </p:pic>
      <p:pic>
        <p:nvPicPr>
          <p:cNvPr id="5" name="Imagen 4" descr="Imagen que contiene dibujo, señal&#10;&#10;Descripción generada automáticamente">
            <a:extLst>
              <a:ext uri="{FF2B5EF4-FFF2-40B4-BE49-F238E27FC236}">
                <a16:creationId xmlns:a16="http://schemas.microsoft.com/office/drawing/2014/main" id="{D16EB4CD-46CB-5447-B0FC-27A9B246C1F6}"/>
              </a:ext>
            </a:extLst>
          </p:cNvPr>
          <p:cNvPicPr>
            <a:picLocks noChangeAspect="1"/>
          </p:cNvPicPr>
          <p:nvPr/>
        </p:nvPicPr>
        <p:blipFill>
          <a:blip r:embed="rId5"/>
          <a:stretch>
            <a:fillRect/>
          </a:stretch>
        </p:blipFill>
        <p:spPr>
          <a:xfrm>
            <a:off x="93024" y="4298373"/>
            <a:ext cx="762000" cy="762000"/>
          </a:xfrm>
          <a:prstGeom prst="rect">
            <a:avLst/>
          </a:prstGeom>
        </p:spPr>
      </p:pic>
    </p:spTree>
    <p:extLst>
      <p:ext uri="{BB962C8B-B14F-4D97-AF65-F5344CB8AC3E}">
        <p14:creationId xmlns:p14="http://schemas.microsoft.com/office/powerpoint/2010/main" val="29636498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441704" y="1328339"/>
            <a:ext cx="826059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359">
              <a:defRPr/>
            </a:pPr>
            <a:r>
              <a:rPr lang="en-US" sz="1800" spc="0" dirty="0">
                <a:solidFill>
                  <a:srgbClr val="F07347"/>
                </a:solidFill>
                <a:latin typeface="Segoe UI"/>
              </a:rPr>
              <a:t>Tu </a:t>
            </a:r>
            <a:r>
              <a:rPr lang="en-US" sz="1800" spc="0" dirty="0" err="1">
                <a:solidFill>
                  <a:srgbClr val="F07347"/>
                </a:solidFill>
                <a:latin typeface="Segoe UI"/>
              </a:rPr>
              <a:t>plataforma</a:t>
            </a:r>
            <a:r>
              <a:rPr lang="en-US" sz="1800" spc="0" dirty="0">
                <a:solidFill>
                  <a:srgbClr val="F07347"/>
                </a:solidFill>
                <a:latin typeface="Segoe UI"/>
              </a:rPr>
              <a:t> para </a:t>
            </a:r>
            <a:r>
              <a:rPr lang="en-US" sz="1800" spc="0" dirty="0" err="1">
                <a:solidFill>
                  <a:srgbClr val="F07347"/>
                </a:solidFill>
                <a:latin typeface="Segoe UI"/>
              </a:rPr>
              <a:t>crear</a:t>
            </a:r>
            <a:r>
              <a:rPr lang="en-US" sz="1800" spc="0" dirty="0">
                <a:solidFill>
                  <a:srgbClr val="F07347"/>
                </a:solidFill>
                <a:latin typeface="Segoe UI"/>
              </a:rPr>
              <a:t> </a:t>
            </a:r>
            <a:r>
              <a:rPr lang="en-US" sz="1800" spc="0" dirty="0" err="1">
                <a:solidFill>
                  <a:srgbClr val="F07347"/>
                </a:solidFill>
                <a:latin typeface="Segoe UI"/>
              </a:rPr>
              <a:t>cualquier</a:t>
            </a:r>
            <a:r>
              <a:rPr lang="en-US" sz="1800" spc="0" dirty="0">
                <a:solidFill>
                  <a:srgbClr val="F07347"/>
                </a:solidFill>
                <a:latin typeface="Segoe UI"/>
              </a:rPr>
              <a:t> </a:t>
            </a:r>
            <a:r>
              <a:rPr lang="en-US" sz="1800" spc="0" dirty="0" err="1">
                <a:solidFill>
                  <a:srgbClr val="F07347"/>
                </a:solidFill>
                <a:latin typeface="Segoe UI"/>
              </a:rPr>
              <a:t>cosa</a:t>
            </a:r>
            <a:endParaRPr lang="en-US" sz="1800" spc="0" dirty="0">
              <a:solidFill>
                <a:srgbClr val="F07347"/>
              </a:solidFill>
              <a:latin typeface="Segoe UI"/>
            </a:endParaRP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441704" y="811915"/>
            <a:ext cx="8260594" cy="5078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359">
              <a:defRPr/>
            </a:pPr>
            <a:r>
              <a:rPr lang="en-US" sz="3300" dirty="0">
                <a:solidFill>
                  <a:srgbClr val="F07347"/>
                </a:solidFill>
                <a:latin typeface="Segoe UI Semibold"/>
              </a:rPr>
              <a:t>.NET</a:t>
            </a:r>
          </a:p>
        </p:txBody>
      </p:sp>
      <p:grpSp>
        <p:nvGrpSpPr>
          <p:cNvPr id="130" name="Group 129">
            <a:extLst>
              <a:ext uri="{FF2B5EF4-FFF2-40B4-BE49-F238E27FC236}">
                <a16:creationId xmlns:a16="http://schemas.microsoft.com/office/drawing/2014/main" id="{49416723-31C9-4483-BD06-DC0352D06BED}"/>
              </a:ext>
            </a:extLst>
          </p:cNvPr>
          <p:cNvGrpSpPr/>
          <p:nvPr/>
        </p:nvGrpSpPr>
        <p:grpSpPr>
          <a:xfrm>
            <a:off x="441704" y="2287707"/>
            <a:ext cx="8266888" cy="1353568"/>
            <a:chOff x="587375" y="3050167"/>
            <a:chExt cx="11025645" cy="1805270"/>
          </a:xfrm>
        </p:grpSpPr>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685582">
                  <a:defRPr/>
                </a:pPr>
                <a:endParaRPr lang="en-US" sz="1297">
                  <a:solidFill>
                    <a:schemeClr val="bg1"/>
                  </a:solidFill>
                  <a:latin typeface="Segoe UI"/>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685582">
                  <a:defRPr/>
                </a:pPr>
                <a:endParaRPr lang="en-US" sz="1297">
                  <a:solidFill>
                    <a:schemeClr val="bg1"/>
                  </a:solidFill>
                  <a:latin typeface="Segoe UI"/>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685582">
                  <a:defRPr/>
                </a:pPr>
                <a:endParaRPr lang="en-US" sz="1297">
                  <a:solidFill>
                    <a:schemeClr val="bg1"/>
                  </a:solidFill>
                  <a:latin typeface="Segoe UI"/>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685582">
                  <a:defRPr/>
                </a:pPr>
                <a:endParaRPr lang="en-US" sz="1297">
                  <a:solidFill>
                    <a:schemeClr val="bg1"/>
                  </a:solidFill>
                  <a:latin typeface="Segoe UI"/>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685582">
                  <a:defRPr/>
                </a:pPr>
                <a:endParaRPr lang="en-US" sz="1297">
                  <a:solidFill>
                    <a:schemeClr val="bg1"/>
                  </a:solidFill>
                  <a:latin typeface="Segoe UI"/>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685582">
                  <a:defRPr/>
                </a:pPr>
                <a:endParaRPr lang="en-US" sz="1297">
                  <a:solidFill>
                    <a:schemeClr val="bg1"/>
                  </a:solidFill>
                  <a:latin typeface="Segoe UI"/>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685582">
                  <a:defRPr/>
                </a:pPr>
                <a:endParaRPr lang="en-US" sz="1297">
                  <a:solidFill>
                    <a:schemeClr val="bg1"/>
                  </a:solidFill>
                  <a:latin typeface="Segoe UI"/>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algn="ctr" defTabSz="672100" fontAlgn="base">
                  <a:defRPr/>
                </a:pPr>
                <a:endParaRPr lang="en-US" sz="1250">
                  <a:solidFill>
                    <a:schemeClr val="bg1"/>
                  </a:solidFill>
                  <a:latin typeface="Segoe UI"/>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359">
                <a:defRPr/>
              </a:pPr>
              <a:r>
                <a:rPr lang="en-US" sz="1200" spc="0" dirty="0" err="1">
                  <a:solidFill>
                    <a:schemeClr val="bg1"/>
                  </a:solidFill>
                  <a:latin typeface="Segoe UI"/>
                </a:rPr>
                <a:t>Escritorio</a:t>
              </a:r>
              <a:endParaRPr lang="en-US" sz="1200" spc="0" dirty="0">
                <a:solidFill>
                  <a:schemeClr val="bg1"/>
                </a:solidFill>
                <a:latin typeface="Segoe UI"/>
              </a:endParaRP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359">
                <a:defRPr/>
              </a:pPr>
              <a:r>
                <a:rPr lang="en-US" sz="1200" spc="0">
                  <a:solidFill>
                    <a:schemeClr val="bg1"/>
                  </a:solidFill>
                  <a:latin typeface="Segoe UI"/>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359">
                <a:defRPr/>
              </a:pPr>
              <a:r>
                <a:rPr lang="en-US" sz="1200" spc="0">
                  <a:solidFill>
                    <a:schemeClr val="bg1"/>
                  </a:solidFill>
                  <a:latin typeface="Segoe UI"/>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359">
                <a:defRPr/>
              </a:pPr>
              <a:r>
                <a:rPr lang="en-US" sz="1200" spc="0" dirty="0" err="1">
                  <a:solidFill>
                    <a:schemeClr val="bg1"/>
                  </a:solidFill>
                  <a:latin typeface="Segoe UI"/>
                </a:rPr>
                <a:t>Móvil</a:t>
              </a:r>
              <a:endParaRPr lang="en-US" sz="1200" spc="0" dirty="0">
                <a:solidFill>
                  <a:schemeClr val="bg1"/>
                </a:solidFill>
                <a:latin typeface="Segoe UI"/>
              </a:endParaRP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359">
                <a:defRPr/>
              </a:pPr>
              <a:r>
                <a:rPr lang="en-US" sz="1200" spc="0">
                  <a:solidFill>
                    <a:schemeClr val="bg1"/>
                  </a:solidFill>
                  <a:latin typeface="Segoe UI"/>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359">
                <a:defRPr/>
              </a:pPr>
              <a:r>
                <a:rPr lang="en-US" sz="1200" spc="0">
                  <a:solidFill>
                    <a:schemeClr val="bg1"/>
                  </a:solidFill>
                  <a:latin typeface="Segoe UI"/>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359">
                <a:defRPr/>
              </a:pPr>
              <a:r>
                <a:rPr lang="en-US" sz="1200" spc="0">
                  <a:solidFill>
                    <a:schemeClr val="bg1"/>
                  </a:solidFill>
                  <a:latin typeface="Segoe UI"/>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46" rIns="0" bIns="32946" numCol="1" rtlCol="0" anchor="ctr" anchorCtr="0" compatLnSpc="1">
              <a:prstTxWarp prst="textNoShape">
                <a:avLst/>
              </a:prstTxWarp>
            </a:bodyPr>
            <a:lstStyle/>
            <a:p>
              <a:pPr algn="ctr" defTabSz="658645" fontAlgn="base">
                <a:spcBef>
                  <a:spcPct val="0"/>
                </a:spcBef>
                <a:spcAft>
                  <a:spcPct val="0"/>
                </a:spcAft>
                <a:defRPr/>
              </a:pPr>
              <a:endParaRPr lang="en-US" sz="1412">
                <a:solidFill>
                  <a:schemeClr val="bg1"/>
                </a:solidFill>
                <a:latin typeface="Segoe UI Semilight"/>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46" rIns="0" bIns="32946" numCol="1" rtlCol="0" anchor="ctr" anchorCtr="0" compatLnSpc="1">
              <a:prstTxWarp prst="textNoShape">
                <a:avLst/>
              </a:prstTxWarp>
            </a:bodyPr>
            <a:lstStyle/>
            <a:p>
              <a:pPr algn="ctr" defTabSz="658645" fontAlgn="base">
                <a:spcBef>
                  <a:spcPct val="0"/>
                </a:spcBef>
                <a:spcAft>
                  <a:spcPct val="0"/>
                </a:spcAft>
                <a:defRPr/>
              </a:pPr>
              <a:endParaRPr lang="en-US" sz="1412">
                <a:solidFill>
                  <a:schemeClr val="bg1"/>
                </a:solidFill>
                <a:latin typeface="Segoe UI Semilight"/>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46" rIns="0" bIns="32946" numCol="1" rtlCol="0" anchor="ctr" anchorCtr="0" compatLnSpc="1">
              <a:prstTxWarp prst="textNoShape">
                <a:avLst/>
              </a:prstTxWarp>
            </a:bodyPr>
            <a:lstStyle/>
            <a:p>
              <a:pPr algn="ctr" defTabSz="658645" fontAlgn="base">
                <a:spcBef>
                  <a:spcPct val="0"/>
                </a:spcBef>
                <a:spcAft>
                  <a:spcPct val="0"/>
                </a:spcAft>
                <a:defRPr/>
              </a:pPr>
              <a:endParaRPr lang="en-US" sz="1412">
                <a:solidFill>
                  <a:schemeClr val="bg1"/>
                </a:solidFill>
                <a:latin typeface="Segoe UI Semilight"/>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46" rIns="0" bIns="32946" numCol="1" rtlCol="0" anchor="ctr" anchorCtr="0" compatLnSpc="1">
              <a:prstTxWarp prst="textNoShape">
                <a:avLst/>
              </a:prstTxWarp>
            </a:bodyPr>
            <a:lstStyle/>
            <a:p>
              <a:pPr algn="ctr" defTabSz="658645" fontAlgn="base">
                <a:spcBef>
                  <a:spcPct val="0"/>
                </a:spcBef>
                <a:spcAft>
                  <a:spcPct val="0"/>
                </a:spcAft>
                <a:defRPr/>
              </a:pPr>
              <a:endParaRPr lang="en-US" sz="1412">
                <a:solidFill>
                  <a:schemeClr val="bg1"/>
                </a:solidFill>
                <a:latin typeface="Segoe UI Semilight"/>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46" rIns="0" bIns="32946" numCol="1" rtlCol="0" anchor="ctr" anchorCtr="0" compatLnSpc="1">
              <a:prstTxWarp prst="textNoShape">
                <a:avLst/>
              </a:prstTxWarp>
            </a:bodyPr>
            <a:lstStyle/>
            <a:p>
              <a:pPr algn="ctr" defTabSz="658645" fontAlgn="base">
                <a:spcBef>
                  <a:spcPct val="0"/>
                </a:spcBef>
                <a:spcAft>
                  <a:spcPct val="0"/>
                </a:spcAft>
                <a:defRPr/>
              </a:pPr>
              <a:endParaRPr lang="en-US" sz="1412">
                <a:solidFill>
                  <a:schemeClr val="bg1"/>
                </a:solidFill>
                <a:latin typeface="Segoe UI Semilight"/>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46" rIns="0" bIns="32946" numCol="1" rtlCol="0" anchor="ctr" anchorCtr="0" compatLnSpc="1">
              <a:prstTxWarp prst="textNoShape">
                <a:avLst/>
              </a:prstTxWarp>
            </a:bodyPr>
            <a:lstStyle/>
            <a:p>
              <a:pPr algn="ctr" defTabSz="658645" fontAlgn="base">
                <a:spcBef>
                  <a:spcPct val="0"/>
                </a:spcBef>
                <a:spcAft>
                  <a:spcPct val="0"/>
                </a:spcAft>
                <a:defRPr/>
              </a:pPr>
              <a:endParaRPr lang="en-US" sz="1412">
                <a:solidFill>
                  <a:schemeClr val="bg1"/>
                </a:solidFill>
                <a:latin typeface="Segoe UI Semilight"/>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46" rIns="0" bIns="32946" numCol="1" rtlCol="0" anchor="ctr" anchorCtr="0" compatLnSpc="1">
              <a:prstTxWarp prst="textNoShape">
                <a:avLst/>
              </a:prstTxWarp>
            </a:bodyPr>
            <a:lstStyle/>
            <a:p>
              <a:pPr algn="ctr" defTabSz="658645" fontAlgn="base">
                <a:spcBef>
                  <a:spcPct val="0"/>
                </a:spcBef>
                <a:spcAft>
                  <a:spcPct val="0"/>
                </a:spcAft>
                <a:defRPr/>
              </a:pPr>
              <a:endParaRPr lang="en-US" sz="1412">
                <a:solidFill>
                  <a:schemeClr val="bg1"/>
                </a:solidFill>
                <a:latin typeface="Segoe UI Semilight"/>
              </a:endParaRPr>
            </a:p>
          </p:txBody>
        </p:sp>
      </p:gr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4196465" y="3628111"/>
            <a:ext cx="751072" cy="751072"/>
          </a:xfrm>
          <a:prstGeom prst="rect">
            <a:avLst/>
          </a:prstGeom>
        </p:spPr>
      </p:pic>
    </p:spTree>
    <p:extLst>
      <p:ext uri="{BB962C8B-B14F-4D97-AF65-F5344CB8AC3E}">
        <p14:creationId xmlns:p14="http://schemas.microsoft.com/office/powerpoint/2010/main" val="387575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par>
                                <p:cTn id="18" presetID="42" presetClass="path" presetSubtype="0" decel="100000" fill="hold" nodeType="withEffect">
                                  <p:stCondLst>
                                    <p:cond delay="200"/>
                                  </p:stCondLst>
                                  <p:childTnLst>
                                    <p:animMotion origin="layout" path="M 0 2.22222E-6 L 0 0.03287 " pathEditMode="relative" rAng="0" ptsTypes="AA">
                                      <p:cBhvr>
                                        <p:cTn id="19" dur="500" spd="-100000" fill="hold"/>
                                        <p:tgtEl>
                                          <p:spTgt spid="13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567975" y="2977310"/>
            <a:ext cx="6559649" cy="187147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179233" tIns="143386" rIns="179233" bIns="143386"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685457">
                    <a:defRPr/>
                  </a:pPr>
                  <a:endParaRPr lang="en-US" sz="1000" b="1">
                    <a:solidFill>
                      <a:srgbClr val="FFFFFF"/>
                    </a:solidFill>
                    <a:latin typeface="Segoe UI"/>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179233" tIns="143386" rIns="179233" bIns="143386" rtlCol="0" anchor="ctr">
                  <a:noAutofit/>
                </a:bodyPr>
                <a:lstStyle/>
                <a:p>
                  <a:pPr algn="ctr" defTabSz="671955">
                    <a:lnSpc>
                      <a:spcPct val="90000"/>
                    </a:lnSpc>
                    <a:defRPr/>
                  </a:pPr>
                  <a:r>
                    <a:rPr lang="en-US" sz="700" b="1" dirty="0">
                      <a:gradFill>
                        <a:gsLst>
                          <a:gs pos="2804">
                            <a:srgbClr val="505050"/>
                          </a:gs>
                          <a:gs pos="26000">
                            <a:srgbClr val="505050"/>
                          </a:gs>
                        </a:gsLst>
                        <a:lin ang="5400000" scaled="1"/>
                      </a:gradFill>
                      <a:latin typeface="Segoe UI"/>
                      <a:cs typeface="Segoe UI Semilight" panose="020B0402040204020203" pitchFamily="34" charset="0"/>
                    </a:rPr>
                    <a:t>COMPILADORES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179233" tIns="143386" rIns="179233" bIns="143386" rtlCol="0" anchor="ctr">
                  <a:noAutofit/>
                </a:bodyPr>
                <a:lstStyle/>
                <a:p>
                  <a:pPr algn="ctr" defTabSz="671955">
                    <a:lnSpc>
                      <a:spcPct val="90000"/>
                    </a:lnSpc>
                    <a:defRPr/>
                  </a:pPr>
                  <a:r>
                    <a:rPr lang="en-US" sz="700" b="1" dirty="0">
                      <a:gradFill>
                        <a:gsLst>
                          <a:gs pos="2804">
                            <a:srgbClr val="505050"/>
                          </a:gs>
                          <a:gs pos="26000">
                            <a:srgbClr val="505050"/>
                          </a:gs>
                        </a:gsLst>
                        <a:lin ang="5400000" scaled="1"/>
                      </a:gradFill>
                      <a:latin typeface="Segoe UI"/>
                      <a:cs typeface="Segoe UI Semilight" panose="020B0402040204020203" pitchFamily="34" charset="0"/>
                    </a:rPr>
                    <a:t>LENGUAJES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179233" tIns="143386" rIns="179233" bIns="143386" rtlCol="0" anchor="ctr">
                  <a:noAutofit/>
                </a:bodyPr>
                <a:lstStyle/>
                <a:p>
                  <a:pPr algn="ctr" defTabSz="671955">
                    <a:lnSpc>
                      <a:spcPct val="90000"/>
                    </a:lnSpc>
                    <a:defRPr/>
                  </a:pPr>
                  <a:r>
                    <a:rPr lang="en-US" sz="700" b="1" dirty="0">
                      <a:gradFill>
                        <a:gsLst>
                          <a:gs pos="2804">
                            <a:srgbClr val="505050"/>
                          </a:gs>
                          <a:gs pos="26000">
                            <a:srgbClr val="505050"/>
                          </a:gs>
                        </a:gsLst>
                        <a:lin ang="5400000" scaled="1"/>
                      </a:gradFill>
                      <a:latin typeface="Segoe UI"/>
                      <a:cs typeface="Segoe UI Semilight" panose="020B0402040204020203" pitchFamily="34" charset="0"/>
                    </a:rPr>
                    <a:t>COMPONENTES RUNTIME</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179233" tIns="143386" rIns="179233"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457">
                    <a:defRPr/>
                  </a:pPr>
                  <a:r>
                    <a:rPr lang="en-US" sz="1000" dirty="0">
                      <a:solidFill>
                        <a:srgbClr val="FFFFFF"/>
                      </a:solidFill>
                      <a:latin typeface="Segoe UI Semibold" panose="020B0702040204020203" pitchFamily="34" charset="0"/>
                      <a:cs typeface="Segoe UI Semibold" panose="020B0702040204020203" pitchFamily="34" charset="0"/>
                    </a:rPr>
                    <a:t>LIBRERÍAS</a:t>
                  </a:r>
                  <a:endParaRPr lang="en-US" sz="800" dirty="0">
                    <a:solidFill>
                      <a:srgbClr val="FFFFFF"/>
                    </a:solidFill>
                    <a:latin typeface="Segoe UI Semibold" panose="020B0702040204020203" pitchFamily="34" charset="0"/>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404865"/>
                </a:xfrm>
                <a:prstGeom prst="rect">
                  <a:avLst/>
                </a:prstGeom>
              </p:spPr>
              <p:txBody>
                <a:bodyPr wrap="square">
                  <a:spAutoFit/>
                </a:bodyPr>
                <a:lstStyle/>
                <a:p>
                  <a:pPr algn="ctr" defTabSz="685311">
                    <a:defRPr/>
                  </a:pPr>
                  <a:r>
                    <a:rPr lang="en-US" sz="1000" b="1" dirty="0">
                      <a:solidFill>
                        <a:srgbClr val="FFFFFF"/>
                      </a:solidFill>
                      <a:latin typeface="Segoe UI Semibold" panose="020B0702040204020203" pitchFamily="34" charset="0"/>
                      <a:cs typeface="Segoe UI Semibold" panose="020B0702040204020203" pitchFamily="34" charset="0"/>
                    </a:rPr>
                    <a:t>INFRAESTRUCTURA</a:t>
                  </a:r>
                  <a:endParaRPr lang="en-US" sz="1299" dirty="0">
                    <a:solidFill>
                      <a:srgbClr val="505050"/>
                    </a:solidFill>
                    <a:latin typeface="Segoe UI Semibold" panose="020B0702040204020203" pitchFamily="34" charset="0"/>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4"/>
                <a:ext cx="9253607" cy="470656"/>
              </a:xfrm>
              <a:prstGeom prst="rect">
                <a:avLst/>
              </a:prstGeom>
            </p:spPr>
            <p:txBody>
              <a:bodyPr wrap="square">
                <a:spAutoFit/>
              </a:bodyPr>
              <a:lstStyle/>
              <a:p>
                <a:pPr algn="ctr" defTabSz="685457">
                  <a:lnSpc>
                    <a:spcPct val="90000"/>
                  </a:lnSpc>
                  <a:defRPr/>
                </a:pPr>
                <a:r>
                  <a:rPr lang="en-US" b="1">
                    <a:solidFill>
                      <a:srgbClr val="FFFFFF"/>
                    </a:solidFill>
                    <a:latin typeface="Segoe UI"/>
                    <a:cs typeface="Segoe UI Semibold" panose="020B0702040204020203" pitchFamily="34" charset="0"/>
                  </a:rPr>
                  <a:t>.NET STANDARD</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9180" y="4881440"/>
              <a:ext cx="8364952" cy="1108394"/>
            </a:xfrm>
            <a:prstGeom prst="rect">
              <a:avLst/>
            </a:prstGeom>
            <a:solidFill>
              <a:srgbClr val="000000">
                <a:alpha val="10196"/>
              </a:srgbClr>
            </a:solidFill>
          </p:spPr>
          <p:txBody>
            <a:bodyPr wrap="square" lIns="179233" tIns="143386" rIns="179233"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457">
                <a:defRPr/>
              </a:pPr>
              <a:endParaRPr lang="en-US" sz="800" dirty="0">
                <a:solidFill>
                  <a:srgbClr val="FFFFFF"/>
                </a:solidFill>
                <a:latin typeface="Segoe UI"/>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7044487" y="1088490"/>
            <a:ext cx="1813120" cy="3756406"/>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179233" tIns="143386" rIns="179233" bIns="143386" numCol="1" rtlCol="0" anchor="t" anchorCtr="0" compatLnSpc="1">
              <a:prstTxWarp prst="textNoShape">
                <a:avLst/>
              </a:prstTxWarp>
            </a:bodyPr>
            <a:lstStyle/>
            <a:p>
              <a:pPr defTabSz="670759">
                <a:defRPr/>
              </a:pPr>
              <a:r>
                <a:rPr lang="en-US" sz="2100">
                  <a:gradFill>
                    <a:gsLst>
                      <a:gs pos="14679">
                        <a:srgbClr val="FFFFFF"/>
                      </a:gs>
                      <a:gs pos="38000">
                        <a:srgbClr val="FFFFFF"/>
                      </a:gs>
                    </a:gsLst>
                    <a:lin ang="5400000" scaled="1"/>
                  </a:gradFill>
                  <a:latin typeface="Segoe UI Light"/>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chemeClr val="accent6">
                <a:lumMod val="25000"/>
                <a:alpha val="50000"/>
              </a:schemeClr>
            </a:solidFill>
            <a:ln>
              <a:noFill/>
            </a:ln>
          </p:spPr>
          <p:txBody>
            <a:bodyPr wrap="square" lIns="179233" tIns="143386" rIns="179233" bIns="143386"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685457">
                <a:defRPr/>
              </a:pPr>
              <a:r>
                <a:rPr lang="en-US" sz="1050" b="0" dirty="0">
                  <a:solidFill>
                    <a:srgbClr val="E6E6E6"/>
                  </a:solidFill>
                  <a:latin typeface="Segoe UI"/>
                </a:rPr>
                <a:t>HERRAMIENTAS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4814377"/>
              <a:ext cx="2348572" cy="538523"/>
            </a:xfrm>
            <a:prstGeom prst="rect">
              <a:avLst/>
            </a:prstGeom>
            <a:noFill/>
            <a:ln>
              <a:noFill/>
            </a:ln>
          </p:spPr>
          <p:txBody>
            <a:bodyPr wrap="square" lIns="91414" tIns="143386" rIns="91414" bIns="143386" rtlCol="0">
              <a:spAutoFit/>
            </a:bodyPr>
            <a:lstStyle/>
            <a:p>
              <a:pPr algn="ctr" defTabSz="671955">
                <a:lnSpc>
                  <a:spcPct val="90000"/>
                </a:lnSpc>
                <a:defRPr/>
              </a:pPr>
              <a:r>
                <a:rPr lang="en-US" sz="825" b="1" dirty="0">
                  <a:solidFill>
                    <a:schemeClr val="bg1"/>
                  </a:solidFill>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3" y="5757381"/>
              <a:ext cx="2357647" cy="538523"/>
            </a:xfrm>
            <a:prstGeom prst="rect">
              <a:avLst/>
            </a:prstGeom>
            <a:noFill/>
            <a:ln>
              <a:noFill/>
            </a:ln>
          </p:spPr>
          <p:txBody>
            <a:bodyPr wrap="square" lIns="91414" tIns="143386" rIns="91414" bIns="143386" rtlCol="0">
              <a:spAutoFit/>
            </a:bodyPr>
            <a:lstStyle/>
            <a:p>
              <a:pPr algn="ctr" defTabSz="671955">
                <a:lnSpc>
                  <a:spcPct val="90000"/>
                </a:lnSpc>
                <a:defRPr/>
              </a:pPr>
              <a:r>
                <a:rPr lang="en-US" sz="825" b="1" dirty="0">
                  <a:solidFill>
                    <a:schemeClr val="bg1"/>
                  </a:solidFill>
                  <a:latin typeface="Segoe UI Semibold" panose="020B0702040204020203" pitchFamily="34" charset="0"/>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3" y="2707152"/>
              <a:ext cx="2357647" cy="523490"/>
            </a:xfrm>
            <a:prstGeom prst="rect">
              <a:avLst/>
            </a:prstGeom>
            <a:noFill/>
            <a:ln>
              <a:noFill/>
            </a:ln>
          </p:spPr>
          <p:txBody>
            <a:bodyPr wrap="square" lIns="87855" tIns="137804" rIns="87855" bIns="137804" rtlCol="0">
              <a:spAutoFit/>
            </a:bodyPr>
            <a:lstStyle/>
            <a:p>
              <a:pPr algn="ctr" defTabSz="645740">
                <a:lnSpc>
                  <a:spcPct val="90000"/>
                </a:lnSpc>
                <a:defRPr/>
              </a:pPr>
              <a:r>
                <a:rPr lang="en-US" sz="825" b="1" dirty="0">
                  <a:solidFill>
                    <a:schemeClr val="bg1"/>
                  </a:solidFill>
                  <a:latin typeface="Segoe UI Semibold" panose="020B0702040204020203" pitchFamily="34" charset="0"/>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5"/>
              <a:ext cx="2375342" cy="523490"/>
            </a:xfrm>
            <a:prstGeom prst="rect">
              <a:avLst/>
            </a:prstGeom>
            <a:noFill/>
            <a:ln>
              <a:noFill/>
            </a:ln>
          </p:spPr>
          <p:txBody>
            <a:bodyPr wrap="square" lIns="0" tIns="137804" rIns="89629" bIns="137804" rtlCol="0">
              <a:spAutoFit/>
            </a:bodyPr>
            <a:lstStyle/>
            <a:p>
              <a:pPr marL="10504" algn="ctr" defTabSz="645740">
                <a:lnSpc>
                  <a:spcPct val="90000"/>
                </a:lnSpc>
                <a:defRPr/>
              </a:pPr>
              <a:r>
                <a:rPr lang="en-US" sz="825" b="1" dirty="0">
                  <a:solidFill>
                    <a:schemeClr val="bg1"/>
                  </a:solidFill>
                  <a:latin typeface="Segoe UI Semibold" panose="020B0702040204020203" pitchFamily="34" charset="0"/>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505897" y="1080697"/>
            <a:ext cx="6570454" cy="1562256"/>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69" cy="180075"/>
            </a:xfrm>
            <a:prstGeom prst="rect">
              <a:avLst/>
            </a:prstGeom>
            <a:noFill/>
            <a:ln>
              <a:noFill/>
            </a:ln>
          </p:spPr>
          <p:txBody>
            <a:bodyPr wrap="square" lIns="0" tIns="0" rIns="0" bIns="0" rtlCol="0">
              <a:spAutoFit/>
            </a:bodyPr>
            <a:lstStyle/>
            <a:p>
              <a:pPr algn="ctr" defTabSz="685739">
                <a:lnSpc>
                  <a:spcPct val="90000"/>
                </a:lnSpc>
                <a:spcAft>
                  <a:spcPts val="450"/>
                </a:spcAft>
                <a:defRPr/>
              </a:pPr>
              <a:r>
                <a:rPr lang="en-US" sz="975" dirty="0">
                  <a:solidFill>
                    <a:schemeClr val="bg1"/>
                  </a:solidFill>
                  <a:latin typeface="Segoe UI Semibold" panose="020B0702040204020203" pitchFamily="34" charset="0"/>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8" y="2438506"/>
              <a:ext cx="1251269" cy="180075"/>
            </a:xfrm>
            <a:prstGeom prst="rect">
              <a:avLst/>
            </a:prstGeom>
            <a:noFill/>
            <a:ln>
              <a:noFill/>
            </a:ln>
          </p:spPr>
          <p:txBody>
            <a:bodyPr wrap="square" lIns="0" tIns="0" rIns="0" bIns="0" rtlCol="0">
              <a:spAutoFit/>
            </a:bodyPr>
            <a:lstStyle/>
            <a:p>
              <a:pPr algn="ctr" defTabSz="685739">
                <a:lnSpc>
                  <a:spcPct val="90000"/>
                </a:lnSpc>
                <a:spcAft>
                  <a:spcPts val="450"/>
                </a:spcAft>
                <a:defRPr/>
              </a:pPr>
              <a:r>
                <a:rPr lang="en-US" sz="975" dirty="0">
                  <a:solidFill>
                    <a:schemeClr val="bg1"/>
                  </a:solidFill>
                  <a:latin typeface="Segoe UI Semibold" panose="020B0702040204020203" pitchFamily="34" charset="0"/>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75"/>
            </a:xfrm>
            <a:prstGeom prst="rect">
              <a:avLst/>
            </a:prstGeom>
            <a:noFill/>
            <a:ln>
              <a:noFill/>
            </a:ln>
          </p:spPr>
          <p:txBody>
            <a:bodyPr wrap="square" lIns="0" tIns="0" rIns="0" bIns="0" rtlCol="0">
              <a:spAutoFit/>
            </a:bodyPr>
            <a:lstStyle/>
            <a:p>
              <a:pPr algn="ctr" defTabSz="685739">
                <a:lnSpc>
                  <a:spcPct val="90000"/>
                </a:lnSpc>
                <a:spcAft>
                  <a:spcPts val="450"/>
                </a:spcAft>
                <a:defRPr/>
              </a:pPr>
              <a:r>
                <a:rPr lang="en-US" sz="975" dirty="0">
                  <a:solidFill>
                    <a:schemeClr val="bg1"/>
                  </a:solidFill>
                  <a:latin typeface="Segoe UI Semibold" panose="020B0702040204020203" pitchFamily="34" charset="0"/>
                </a:rPr>
                <a:t>MÓVIL</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6"/>
              <a:ext cx="1206981" cy="180075"/>
            </a:xfrm>
            <a:prstGeom prst="rect">
              <a:avLst/>
            </a:prstGeom>
            <a:noFill/>
            <a:ln>
              <a:noFill/>
            </a:ln>
          </p:spPr>
          <p:txBody>
            <a:bodyPr wrap="square" lIns="0" tIns="0" rIns="0" bIns="0" rtlCol="0">
              <a:spAutoFit/>
            </a:bodyPr>
            <a:lstStyle/>
            <a:p>
              <a:pPr algn="ctr" defTabSz="685739">
                <a:lnSpc>
                  <a:spcPct val="90000"/>
                </a:lnSpc>
                <a:spcAft>
                  <a:spcPts val="450"/>
                </a:spcAft>
                <a:defRPr/>
              </a:pPr>
              <a:r>
                <a:rPr lang="en-US" sz="975" dirty="0">
                  <a:solidFill>
                    <a:schemeClr val="bg1"/>
                  </a:solidFill>
                  <a:latin typeface="Segoe UI Semibold" panose="020B0702040204020203" pitchFamily="34" charset="0"/>
                </a:rPr>
                <a:t>GAMING</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8" y="2445079"/>
              <a:ext cx="1251269" cy="180075"/>
            </a:xfrm>
            <a:prstGeom prst="rect">
              <a:avLst/>
            </a:prstGeom>
            <a:noFill/>
          </p:spPr>
          <p:txBody>
            <a:bodyPr wrap="square" lIns="0" tIns="0" rIns="0" bIns="0" rtlCol="0">
              <a:spAutoFit/>
            </a:bodyPr>
            <a:lstStyle/>
            <a:p>
              <a:pPr algn="ctr" defTabSz="685739">
                <a:lnSpc>
                  <a:spcPct val="90000"/>
                </a:lnSpc>
                <a:spcAft>
                  <a:spcPts val="450"/>
                </a:spcAft>
                <a:defRPr/>
              </a:pPr>
              <a:r>
                <a:rPr lang="en-US" sz="975" dirty="0">
                  <a:solidFill>
                    <a:schemeClr val="bg1"/>
                  </a:solidFill>
                  <a:latin typeface="Segoe UI Semibold" panose="020B0702040204020203" pitchFamily="34" charset="0"/>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2" cy="180075"/>
            </a:xfrm>
            <a:prstGeom prst="rect">
              <a:avLst/>
            </a:prstGeom>
            <a:noFill/>
          </p:spPr>
          <p:txBody>
            <a:bodyPr wrap="square" lIns="0" tIns="0" rIns="0" bIns="0" rtlCol="0">
              <a:spAutoFit/>
            </a:bodyPr>
            <a:lstStyle/>
            <a:p>
              <a:pPr algn="ctr" defTabSz="685739">
                <a:lnSpc>
                  <a:spcPct val="90000"/>
                </a:lnSpc>
                <a:spcAft>
                  <a:spcPts val="450"/>
                </a:spcAft>
                <a:defRPr/>
              </a:pPr>
              <a:r>
                <a:rPr lang="en-US" sz="975" dirty="0">
                  <a:solidFill>
                    <a:schemeClr val="bg1"/>
                  </a:solidFill>
                  <a:latin typeface="Segoe UI Semibold" panose="020B0702040204020203" pitchFamily="34" charset="0"/>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75"/>
            </a:xfrm>
            <a:prstGeom prst="rect">
              <a:avLst/>
            </a:prstGeom>
            <a:noFill/>
          </p:spPr>
          <p:txBody>
            <a:bodyPr wrap="square" lIns="0" tIns="0" rIns="0" bIns="0" rtlCol="0">
              <a:spAutoFit/>
            </a:bodyPr>
            <a:lstStyle/>
            <a:p>
              <a:pPr algn="ctr" defTabSz="685739">
                <a:lnSpc>
                  <a:spcPct val="90000"/>
                </a:lnSpc>
                <a:spcAft>
                  <a:spcPts val="450"/>
                </a:spcAft>
                <a:defRPr/>
              </a:pPr>
              <a:r>
                <a:rPr lang="en-US" sz="975" dirty="0">
                  <a:solidFill>
                    <a:schemeClr val="bg1"/>
                  </a:solidFill>
                  <a:latin typeface="Segoe UI Semibold" panose="020B0702040204020203" pitchFamily="34" charset="0"/>
                </a:rPr>
                <a:t>ESCRITORIO</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685714">
                  <a:defRPr/>
                </a:pPr>
                <a:endParaRPr lang="en-US" sz="1029">
                  <a:solidFill>
                    <a:srgbClr val="FFFFFF"/>
                  </a:solidFill>
                  <a:latin typeface="Segoe UI"/>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685714">
                  <a:defRPr/>
                </a:pPr>
                <a:endParaRPr lang="en-US" sz="1029">
                  <a:solidFill>
                    <a:srgbClr val="FFFFFF"/>
                  </a:solidFill>
                  <a:latin typeface="Segoe UI"/>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685714">
                  <a:defRPr/>
                </a:pPr>
                <a:endParaRPr lang="en-US" sz="1029">
                  <a:solidFill>
                    <a:srgbClr val="FFFFFF"/>
                  </a:solidFill>
                  <a:latin typeface="Segoe UI"/>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685714">
                  <a:defRPr/>
                </a:pPr>
                <a:endParaRPr lang="en-US" sz="1029">
                  <a:solidFill>
                    <a:srgbClr val="FFFFFF"/>
                  </a:solidFill>
                  <a:latin typeface="Segoe UI"/>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685714">
                  <a:defRPr/>
                </a:pPr>
                <a:endParaRPr lang="en-US" sz="1029">
                  <a:solidFill>
                    <a:srgbClr val="FFFFFF"/>
                  </a:solidFill>
                  <a:latin typeface="Segoe UI"/>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685714">
                  <a:defRPr/>
                </a:pPr>
                <a:endParaRPr lang="en-US" sz="1029">
                  <a:solidFill>
                    <a:srgbClr val="FFFFFF"/>
                  </a:solidFill>
                  <a:latin typeface="Segoe UI"/>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685714">
                  <a:defRPr/>
                </a:pPr>
                <a:endParaRPr lang="en-US" sz="1029">
                  <a:solidFill>
                    <a:srgbClr val="FFFFFF"/>
                  </a:solidFill>
                  <a:latin typeface="Segoe UI"/>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latin typeface="Segoe UI"/>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925447" y="2217643"/>
            <a:ext cx="5725467" cy="823551"/>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637876" y="212927"/>
            <a:ext cx="8261766" cy="5078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94">
              <a:defRPr/>
            </a:pPr>
            <a:r>
              <a:rPr lang="en-US" sz="3300" spc="-38" dirty="0">
                <a:solidFill>
                  <a:srgbClr val="F07347"/>
                </a:solidFill>
                <a:latin typeface="Segoe UI Semibold"/>
              </a:rPr>
              <a:t>.NET </a:t>
            </a:r>
            <a:r>
              <a:rPr lang="en-US" sz="3300" spc="-38" dirty="0">
                <a:solidFill>
                  <a:srgbClr val="F07347"/>
                </a:solidFill>
                <a:latin typeface="Segoe UI Light" panose="020B0502040204020203" pitchFamily="34" charset="0"/>
                <a:cs typeface="Segoe UI Light" panose="020B0502040204020203" pitchFamily="34" charset="0"/>
              </a:rPr>
              <a:t>– </a:t>
            </a:r>
            <a:r>
              <a:rPr lang="en-US" sz="3300" spc="-38" dirty="0" err="1">
                <a:solidFill>
                  <a:srgbClr val="F07347"/>
                </a:solidFill>
                <a:latin typeface="Segoe UI Light" panose="020B0502040204020203" pitchFamily="34" charset="0"/>
                <a:cs typeface="Segoe UI Light" panose="020B0502040204020203" pitchFamily="34" charset="0"/>
              </a:rPr>
              <a:t>Plataforma</a:t>
            </a:r>
            <a:r>
              <a:rPr lang="en-US" sz="3300" spc="-38" dirty="0">
                <a:solidFill>
                  <a:srgbClr val="F07347"/>
                </a:solidFill>
                <a:latin typeface="Segoe UI Light" panose="020B0502040204020203" pitchFamily="34" charset="0"/>
                <a:cs typeface="Segoe UI Light" panose="020B0502040204020203" pitchFamily="34" charset="0"/>
              </a:rPr>
              <a:t> </a:t>
            </a:r>
            <a:r>
              <a:rPr lang="en-US" sz="3300" spc="-38" dirty="0" err="1">
                <a:solidFill>
                  <a:srgbClr val="F07347"/>
                </a:solidFill>
                <a:latin typeface="Segoe UI Light" panose="020B0502040204020203" pitchFamily="34" charset="0"/>
                <a:cs typeface="Segoe UI Light" panose="020B0502040204020203" pitchFamily="34" charset="0"/>
              </a:rPr>
              <a:t>unificada</a:t>
            </a:r>
            <a:endParaRPr lang="en-US" sz="3300" spc="-38" dirty="0">
              <a:solidFill>
                <a:srgbClr val="F07347"/>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id="{68AC0656-019F-4EEE-B521-2DFCBB4355D5}"/>
              </a:ext>
            </a:extLst>
          </p:cNvPr>
          <p:cNvGrpSpPr/>
          <p:nvPr/>
        </p:nvGrpSpPr>
        <p:grpSpPr>
          <a:xfrm>
            <a:off x="918413" y="2205043"/>
            <a:ext cx="5726817" cy="123224"/>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20072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14"/>
                                        </p:tgtEl>
                                        <p:attrNameLst>
                                          <p:attrName>ppt_x</p:attrName>
                                          <p:attrName>ppt_y</p:attrName>
                                        </p:attrNameLst>
                                      </p:cBhvr>
                                      <p:rCtr x="0" y="-9051"/>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27FA-41FA-45EA-90D7-D2665C65DF9F}"/>
              </a:ext>
            </a:extLst>
          </p:cNvPr>
          <p:cNvSpPr>
            <a:spLocks noGrp="1"/>
          </p:cNvSpPr>
          <p:nvPr>
            <p:ph type="title"/>
          </p:nvPr>
        </p:nvSpPr>
        <p:spPr/>
        <p:txBody>
          <a:bodyPr/>
          <a:lstStyle/>
          <a:p>
            <a:r>
              <a:rPr lang="en-US" dirty="0">
                <a:solidFill>
                  <a:srgbClr val="F07347"/>
                </a:solidFill>
              </a:rPr>
              <a:t>El </a:t>
            </a:r>
            <a:r>
              <a:rPr lang="en-US" dirty="0" err="1">
                <a:solidFill>
                  <a:srgbClr val="F07347"/>
                </a:solidFill>
              </a:rPr>
              <a:t>viaje</a:t>
            </a:r>
            <a:r>
              <a:rPr lang="en-US" dirty="0">
                <a:solidFill>
                  <a:srgbClr val="F07347"/>
                </a:solidFill>
              </a:rPr>
              <a:t> </a:t>
            </a:r>
            <a:r>
              <a:rPr lang="en-US" dirty="0" err="1">
                <a:solidFill>
                  <a:srgbClr val="F07347"/>
                </a:solidFill>
              </a:rPr>
              <a:t>hacia</a:t>
            </a:r>
            <a:r>
              <a:rPr lang="en-US" dirty="0">
                <a:solidFill>
                  <a:srgbClr val="F07347"/>
                </a:solidFill>
              </a:rPr>
              <a:t> un </a:t>
            </a:r>
            <a:r>
              <a:rPr lang="en-US" dirty="0" err="1">
                <a:solidFill>
                  <a:srgbClr val="F07347"/>
                </a:solidFill>
              </a:rPr>
              <a:t>único</a:t>
            </a:r>
            <a:r>
              <a:rPr lang="en-US" dirty="0">
                <a:solidFill>
                  <a:srgbClr val="F07347"/>
                </a:solidFill>
              </a:rPr>
              <a:t> .NET </a:t>
            </a:r>
          </a:p>
        </p:txBody>
      </p:sp>
      <p:pic>
        <p:nvPicPr>
          <p:cNvPr id="4" name="Graphic 3">
            <a:extLst>
              <a:ext uri="{FF2B5EF4-FFF2-40B4-BE49-F238E27FC236}">
                <a16:creationId xmlns:a16="http://schemas.microsoft.com/office/drawing/2014/main" id="{46B97473-DC6F-4D3F-829E-150F9FC52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4853" y="2814603"/>
            <a:ext cx="4142787" cy="2142821"/>
          </a:xfrm>
          <a:prstGeom prst="rect">
            <a:avLst/>
          </a:prstGeom>
        </p:spPr>
      </p:pic>
    </p:spTree>
    <p:extLst>
      <p:ext uri="{BB962C8B-B14F-4D97-AF65-F5344CB8AC3E}">
        <p14:creationId xmlns:p14="http://schemas.microsoft.com/office/powerpoint/2010/main" val="223130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e the source image">
            <a:extLst>
              <a:ext uri="{FF2B5EF4-FFF2-40B4-BE49-F238E27FC236}">
                <a16:creationId xmlns:a16="http://schemas.microsoft.com/office/drawing/2014/main" id="{90F24721-5918-4295-963F-B6B2F433A82F}"/>
              </a:ext>
            </a:extLst>
          </p:cNvPr>
          <p:cNvPicPr>
            <a:picLocks noChangeAspect="1" noChangeArrowheads="1"/>
          </p:cNvPicPr>
          <p:nvPr/>
        </p:nvPicPr>
        <p:blipFill>
          <a:blip r:embed="rId3">
            <a:lum bright="70000" contrast="-70000"/>
            <a:alphaModFix amt="20000"/>
            <a:extLst>
              <a:ext uri="{28A0092B-C50C-407E-A947-70E740481C1C}">
                <a14:useLocalDpi xmlns:a14="http://schemas.microsoft.com/office/drawing/2010/main" val="0"/>
              </a:ext>
            </a:extLst>
          </a:blip>
          <a:srcRect/>
          <a:stretch>
            <a:fillRect/>
          </a:stretch>
        </p:blipFill>
        <p:spPr bwMode="auto">
          <a:xfrm>
            <a:off x="559944" y="-1072855"/>
            <a:ext cx="7296705" cy="64796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C5DB66-6441-4EC4-9E94-43033C2E1B27}"/>
              </a:ext>
            </a:extLst>
          </p:cNvPr>
          <p:cNvSpPr>
            <a:spLocks noGrp="1"/>
          </p:cNvSpPr>
          <p:nvPr>
            <p:ph type="title" idx="4294967295"/>
          </p:nvPr>
        </p:nvSpPr>
        <p:spPr>
          <a:xfrm>
            <a:off x="900633" y="2166995"/>
            <a:ext cx="6876075" cy="809510"/>
          </a:xfrm>
        </p:spPr>
        <p:txBody>
          <a:bodyPr/>
          <a:lstStyle/>
          <a:p>
            <a:r>
              <a:rPr lang="en-US" sz="4800" dirty="0">
                <a:solidFill>
                  <a:srgbClr val="F07347"/>
                </a:solidFill>
                <a:cs typeface="Segoe UI"/>
              </a:rPr>
              <a:t>Es hora de </a:t>
            </a:r>
            <a:r>
              <a:rPr lang="en-US" sz="4800" dirty="0" err="1">
                <a:solidFill>
                  <a:srgbClr val="F07347"/>
                </a:solidFill>
                <a:cs typeface="Segoe UI"/>
              </a:rPr>
              <a:t>evolucionar</a:t>
            </a:r>
            <a:endParaRPr lang="en-US" sz="4800" dirty="0">
              <a:solidFill>
                <a:srgbClr val="F07347"/>
              </a:solidFill>
              <a:cs typeface="Segoe UI"/>
            </a:endParaRPr>
          </a:p>
        </p:txBody>
      </p:sp>
    </p:spTree>
    <p:extLst>
      <p:ext uri="{BB962C8B-B14F-4D97-AF65-F5344CB8AC3E}">
        <p14:creationId xmlns:p14="http://schemas.microsoft.com/office/powerpoint/2010/main" val="24943450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2914883" y="343216"/>
            <a:ext cx="5789618" cy="415440"/>
          </a:xfrm>
        </p:spPr>
        <p:txBody>
          <a:bodyPr/>
          <a:lstStyle/>
          <a:p>
            <a:r>
              <a:rPr lang="en-US" dirty="0">
                <a:solidFill>
                  <a:srgbClr val="F07347"/>
                </a:solidFill>
                <a:cs typeface="Segoe UI"/>
              </a:rPr>
              <a:t>– De .NET 5 a 6 "</a:t>
            </a:r>
            <a:endParaRPr lang="en-US" dirty="0">
              <a:solidFill>
                <a:srgbClr val="F07347"/>
              </a:solidFill>
            </a:endParaRPr>
          </a:p>
        </p:txBody>
      </p:sp>
      <p:sp>
        <p:nvSpPr>
          <p:cNvPr id="3" name="Rectangle 2">
            <a:extLst>
              <a:ext uri="{FF2B5EF4-FFF2-40B4-BE49-F238E27FC236}">
                <a16:creationId xmlns:a16="http://schemas.microsoft.com/office/drawing/2014/main" id="{B2EBB25A-E3E8-4576-96F0-82DE397E8EC7}"/>
              </a:ext>
            </a:extLst>
          </p:cNvPr>
          <p:cNvSpPr/>
          <p:nvPr/>
        </p:nvSpPr>
        <p:spPr bwMode="auto">
          <a:xfrm>
            <a:off x="664923" y="1357484"/>
            <a:ext cx="2249962" cy="5214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defRPr/>
            </a:pPr>
            <a:r>
              <a:rPr lang="en-US" sz="1500">
                <a:solidFill>
                  <a:srgbClr val="FFFFFF"/>
                </a:solidFill>
                <a:latin typeface="Segoe UI"/>
                <a:ea typeface="Segoe UI" pitchFamily="34" charset="0"/>
                <a:cs typeface="Segoe UI" pitchFamily="34" charset="0"/>
              </a:rPr>
              <a:t>.NET Framework</a:t>
            </a:r>
          </a:p>
        </p:txBody>
      </p:sp>
      <p:sp>
        <p:nvSpPr>
          <p:cNvPr id="7" name="Rectangle 6">
            <a:extLst>
              <a:ext uri="{FF2B5EF4-FFF2-40B4-BE49-F238E27FC236}">
                <a16:creationId xmlns:a16="http://schemas.microsoft.com/office/drawing/2014/main" id="{44B3F8CB-A341-4F83-828F-8E5838727288}"/>
              </a:ext>
            </a:extLst>
          </p:cNvPr>
          <p:cNvSpPr/>
          <p:nvPr/>
        </p:nvSpPr>
        <p:spPr bwMode="auto">
          <a:xfrm>
            <a:off x="664922" y="3003887"/>
            <a:ext cx="2249962" cy="5214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defRPr/>
            </a:pPr>
            <a:r>
              <a:rPr lang="en-US" sz="1500" dirty="0">
                <a:solidFill>
                  <a:schemeClr val="tx1"/>
                </a:solidFill>
                <a:latin typeface="Segoe UI"/>
                <a:ea typeface="Segoe UI" pitchFamily="34" charset="0"/>
                <a:cs typeface="Segoe UI" pitchFamily="34" charset="0"/>
              </a:rPr>
              <a:t>Mono / Xamarin</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664922" y="2180686"/>
            <a:ext cx="2249962" cy="5214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defRPr/>
            </a:pPr>
            <a:r>
              <a:rPr lang="en-US" sz="1500">
                <a:solidFill>
                  <a:srgbClr val="FFFFFF"/>
                </a:solidFill>
                <a:latin typeface="Segoe UI"/>
                <a:ea typeface="Segoe UI" pitchFamily="34" charset="0"/>
                <a:cs typeface="Segoe UI" pitchFamily="34" charset="0"/>
              </a:rPr>
              <a:t>.NET Core</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664921" y="2180686"/>
            <a:ext cx="2249962" cy="52142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defRPr/>
            </a:pPr>
            <a:r>
              <a:rPr lang="en-US" sz="1500">
                <a:solidFill>
                  <a:srgbClr val="FFFFFF"/>
                </a:solidFill>
                <a:latin typeface="Segoe UI"/>
                <a:ea typeface="Segoe UI" pitchFamily="34" charset="0"/>
                <a:cs typeface="Segoe UI"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3264879" y="1368177"/>
            <a:ext cx="5714189" cy="2400657"/>
          </a:xfrm>
          <a:prstGeom prst="rect">
            <a:avLst/>
          </a:prstGeom>
          <a:noFill/>
        </p:spPr>
        <p:txBody>
          <a:bodyPr wrap="square">
            <a:spAutoFit/>
          </a:bodyPr>
          <a:lstStyle/>
          <a:p>
            <a:pPr defTabSz="685714">
              <a:defRPr/>
            </a:pPr>
            <a:r>
              <a:rPr lang="en-US" sz="1500" dirty="0">
                <a:latin typeface="Segoe UI"/>
              </a:rPr>
              <a:t>SDK </a:t>
            </a:r>
            <a:r>
              <a:rPr lang="en-US" sz="1500" dirty="0" err="1">
                <a:latin typeface="Segoe UI"/>
              </a:rPr>
              <a:t>único</a:t>
            </a:r>
            <a:r>
              <a:rPr lang="en-US" sz="1500" dirty="0">
                <a:latin typeface="Segoe UI"/>
              </a:rPr>
              <a:t>, un </a:t>
            </a:r>
            <a:r>
              <a:rPr lang="en-US" sz="1500" dirty="0" err="1">
                <a:latin typeface="Segoe UI"/>
              </a:rPr>
              <a:t>único</a:t>
            </a:r>
            <a:r>
              <a:rPr lang="en-US" sz="1500" dirty="0">
                <a:latin typeface="Segoe UI"/>
              </a:rPr>
              <a:t> BCL, </a:t>
            </a:r>
            <a:r>
              <a:rPr lang="en-US" sz="1500" dirty="0" err="1">
                <a:latin typeface="Segoe UI"/>
              </a:rPr>
              <a:t>herramientas</a:t>
            </a:r>
            <a:r>
              <a:rPr lang="en-US" sz="1500" dirty="0">
                <a:latin typeface="Segoe UI"/>
              </a:rPr>
              <a:t> </a:t>
            </a:r>
            <a:r>
              <a:rPr lang="en-US" sz="1500" dirty="0" err="1">
                <a:latin typeface="Segoe UI"/>
              </a:rPr>
              <a:t>unificada</a:t>
            </a:r>
            <a:endParaRPr lang="en-US" sz="1500" dirty="0">
              <a:latin typeface="Segoe UI"/>
            </a:endParaRPr>
          </a:p>
          <a:p>
            <a:pPr defTabSz="685714">
              <a:defRPr/>
            </a:pPr>
            <a:endParaRPr lang="en-US" sz="1500" dirty="0">
              <a:latin typeface="Segoe UI"/>
            </a:endParaRPr>
          </a:p>
          <a:p>
            <a:pPr defTabSz="685714">
              <a:defRPr/>
            </a:pPr>
            <a:r>
              <a:rPr lang="en-US" sz="1500" dirty="0" err="1">
                <a:latin typeface="Segoe UI"/>
              </a:rPr>
              <a:t>Interfaz</a:t>
            </a:r>
            <a:r>
              <a:rPr lang="en-US" sz="1500" dirty="0">
                <a:latin typeface="Segoe UI"/>
              </a:rPr>
              <a:t> de </a:t>
            </a:r>
            <a:r>
              <a:rPr lang="en-US" sz="1500" dirty="0" err="1">
                <a:latin typeface="Segoe UI"/>
              </a:rPr>
              <a:t>usuario</a:t>
            </a:r>
            <a:r>
              <a:rPr lang="en-US" sz="1500" dirty="0">
                <a:latin typeface="Segoe UI"/>
              </a:rPr>
              <a:t> </a:t>
            </a:r>
            <a:r>
              <a:rPr lang="en-US" sz="1500" dirty="0" err="1">
                <a:latin typeface="Segoe UI"/>
              </a:rPr>
              <a:t>nativa</a:t>
            </a:r>
            <a:r>
              <a:rPr lang="en-US" sz="1500" dirty="0">
                <a:latin typeface="Segoe UI"/>
              </a:rPr>
              <a:t> </a:t>
            </a:r>
            <a:r>
              <a:rPr lang="en-US" sz="1500" dirty="0" err="1">
                <a:latin typeface="Segoe UI"/>
              </a:rPr>
              <a:t>multiplataforma</a:t>
            </a:r>
            <a:endParaRPr lang="en-US" sz="1500" dirty="0">
              <a:latin typeface="Segoe UI"/>
            </a:endParaRPr>
          </a:p>
          <a:p>
            <a:pPr defTabSz="685714">
              <a:defRPr/>
            </a:pPr>
            <a:endParaRPr lang="en-US" sz="1500" dirty="0">
              <a:latin typeface="Segoe UI"/>
            </a:endParaRPr>
          </a:p>
          <a:p>
            <a:pPr defTabSz="685714">
              <a:defRPr/>
            </a:pPr>
            <a:r>
              <a:rPr lang="en-US" sz="1500" dirty="0" err="1">
                <a:latin typeface="Segoe UI"/>
              </a:rPr>
              <a:t>Interfaz</a:t>
            </a:r>
            <a:r>
              <a:rPr lang="en-US" sz="1500" dirty="0">
                <a:latin typeface="Segoe UI"/>
              </a:rPr>
              <a:t> de </a:t>
            </a:r>
            <a:r>
              <a:rPr lang="en-US" sz="1500" dirty="0" err="1">
                <a:latin typeface="Segoe UI"/>
              </a:rPr>
              <a:t>usuario</a:t>
            </a:r>
            <a:r>
              <a:rPr lang="en-US" sz="1500" dirty="0">
                <a:latin typeface="Segoe UI"/>
              </a:rPr>
              <a:t> web </a:t>
            </a:r>
            <a:r>
              <a:rPr lang="en-US" sz="1500" dirty="0" err="1">
                <a:latin typeface="Segoe UI"/>
              </a:rPr>
              <a:t>multiplataforma</a:t>
            </a:r>
            <a:endParaRPr lang="en-US" sz="1500" dirty="0">
              <a:latin typeface="Segoe UI"/>
            </a:endParaRPr>
          </a:p>
          <a:p>
            <a:pPr defTabSz="685714">
              <a:defRPr/>
            </a:pPr>
            <a:endParaRPr lang="en-US" sz="1500" dirty="0">
              <a:latin typeface="Segoe UI"/>
            </a:endParaRPr>
          </a:p>
          <a:p>
            <a:pPr defTabSz="685714">
              <a:defRPr/>
            </a:pPr>
            <a:r>
              <a:rPr lang="en-US" sz="1500" dirty="0" err="1">
                <a:latin typeface="Segoe UI"/>
              </a:rPr>
              <a:t>Mejoras</a:t>
            </a:r>
            <a:r>
              <a:rPr lang="en-US" sz="1500" dirty="0">
                <a:latin typeface="Segoe UI"/>
              </a:rPr>
              <a:t> </a:t>
            </a:r>
            <a:r>
              <a:rPr lang="en-US" sz="1500" dirty="0" err="1">
                <a:latin typeface="Segoe UI"/>
              </a:rPr>
              <a:t>relacionadas</a:t>
            </a:r>
            <a:r>
              <a:rPr lang="en-US" sz="1500" dirty="0">
                <a:latin typeface="Segoe UI"/>
              </a:rPr>
              <a:t> con la </a:t>
            </a:r>
            <a:r>
              <a:rPr lang="en-US" sz="1500" dirty="0" err="1">
                <a:latin typeface="Segoe UI"/>
              </a:rPr>
              <a:t>nube</a:t>
            </a:r>
            <a:endParaRPr lang="en-US" sz="1500" dirty="0">
              <a:latin typeface="Segoe UI"/>
            </a:endParaRPr>
          </a:p>
          <a:p>
            <a:pPr defTabSz="685714">
              <a:defRPr/>
            </a:pPr>
            <a:endParaRPr lang="en-US" sz="1500" dirty="0">
              <a:latin typeface="Segoe UI"/>
            </a:endParaRPr>
          </a:p>
          <a:p>
            <a:pPr defTabSz="685714">
              <a:defRPr/>
            </a:pPr>
            <a:r>
              <a:rPr lang="en-US" sz="1500" dirty="0" err="1">
                <a:latin typeface="Segoe UI"/>
              </a:rPr>
              <a:t>Continuar</a:t>
            </a:r>
            <a:r>
              <a:rPr lang="en-US" sz="1500" dirty="0">
                <a:latin typeface="Segoe UI"/>
              </a:rPr>
              <a:t> </a:t>
            </a:r>
            <a:r>
              <a:rPr lang="en-US" sz="1500" dirty="0" err="1">
                <a:latin typeface="Segoe UI"/>
              </a:rPr>
              <a:t>mejorando</a:t>
            </a:r>
            <a:r>
              <a:rPr lang="en-US" sz="1500" dirty="0">
                <a:latin typeface="Segoe UI"/>
              </a:rPr>
              <a:t> </a:t>
            </a:r>
            <a:r>
              <a:rPr lang="en-US" sz="1500" dirty="0" err="1">
                <a:latin typeface="Segoe UI"/>
              </a:rPr>
              <a:t>en</a:t>
            </a:r>
            <a:r>
              <a:rPr lang="en-US" sz="1500" dirty="0">
                <a:latin typeface="Segoe UI"/>
              </a:rPr>
              <a:t> </a:t>
            </a:r>
            <a:r>
              <a:rPr lang="en-US" sz="1500" dirty="0" err="1">
                <a:latin typeface="Segoe UI"/>
              </a:rPr>
              <a:t>rendimiento</a:t>
            </a:r>
            <a:r>
              <a:rPr lang="en-US" sz="1500" dirty="0">
                <a:latin typeface="Segoe UI"/>
              </a:rPr>
              <a:t>, </a:t>
            </a:r>
            <a:r>
              <a:rPr lang="en-US" sz="1500" dirty="0" err="1">
                <a:latin typeface="Segoe UI"/>
              </a:rPr>
              <a:t>tamaño</a:t>
            </a:r>
            <a:r>
              <a:rPr lang="en-US" sz="1500" dirty="0">
                <a:latin typeface="Segoe UI"/>
              </a:rPr>
              <a:t>, </a:t>
            </a:r>
            <a:r>
              <a:rPr lang="en-US" sz="1500" dirty="0" err="1">
                <a:latin typeface="Segoe UI"/>
              </a:rPr>
              <a:t>opciones</a:t>
            </a:r>
            <a:r>
              <a:rPr lang="en-US" sz="1500" dirty="0">
                <a:latin typeface="Segoe UI"/>
              </a:rPr>
              <a:t> de </a:t>
            </a:r>
            <a:r>
              <a:rPr lang="en-US" sz="1500" dirty="0" err="1">
                <a:latin typeface="Segoe UI"/>
              </a:rPr>
              <a:t>diagnóstico</a:t>
            </a:r>
            <a:r>
              <a:rPr lang="en-US" sz="1500" dirty="0">
                <a:latin typeface="Segoe UI"/>
              </a:rPr>
              <a:t>, </a:t>
            </a:r>
            <a:r>
              <a:rPr lang="en-US" sz="1500" dirty="0" err="1">
                <a:latin typeface="Segoe UI"/>
              </a:rPr>
              <a:t>servicios</a:t>
            </a:r>
            <a:r>
              <a:rPr lang="en-US" sz="1500" dirty="0">
                <a:latin typeface="Segoe UI"/>
              </a:rPr>
              <a:t> de Azure</a:t>
            </a:r>
          </a:p>
        </p:txBody>
      </p:sp>
      <p:sp>
        <p:nvSpPr>
          <p:cNvPr id="13" name="TextBox 12">
            <a:extLst>
              <a:ext uri="{FF2B5EF4-FFF2-40B4-BE49-F238E27FC236}">
                <a16:creationId xmlns:a16="http://schemas.microsoft.com/office/drawing/2014/main" id="{DF9CE111-90D6-418A-8618-5D5DA326FEC0}"/>
              </a:ext>
            </a:extLst>
          </p:cNvPr>
          <p:cNvSpPr txBox="1"/>
          <p:nvPr/>
        </p:nvSpPr>
        <p:spPr>
          <a:xfrm>
            <a:off x="1611336" y="4190025"/>
            <a:ext cx="5921329" cy="323165"/>
          </a:xfrm>
          <a:prstGeom prst="rect">
            <a:avLst/>
          </a:prstGeom>
          <a:noFill/>
        </p:spPr>
        <p:txBody>
          <a:bodyPr wrap="square">
            <a:spAutoFit/>
          </a:bodyPr>
          <a:lstStyle/>
          <a:p>
            <a:pPr algn="ctr" defTabSz="685714">
              <a:defRPr/>
            </a:pPr>
            <a:r>
              <a:rPr lang="en-US" sz="1500" b="1" dirty="0">
                <a:latin typeface="Segoe UI"/>
              </a:rPr>
              <a:t>.NET </a:t>
            </a:r>
            <a:r>
              <a:rPr lang="en-US" sz="1500" b="1" dirty="0" err="1">
                <a:latin typeface="Segoe UI"/>
              </a:rPr>
              <a:t>ofrece</a:t>
            </a:r>
            <a:r>
              <a:rPr lang="en-US" sz="1500" b="1" dirty="0">
                <a:latin typeface="Segoe UI"/>
              </a:rPr>
              <a:t> </a:t>
            </a:r>
            <a:r>
              <a:rPr lang="en-US" sz="1500" b="1" dirty="0" err="1">
                <a:latin typeface="Segoe UI"/>
              </a:rPr>
              <a:t>soluciones</a:t>
            </a:r>
            <a:r>
              <a:rPr lang="en-US" sz="1500" b="1" dirty="0">
                <a:latin typeface="Segoe UI"/>
              </a:rPr>
              <a:t> para </a:t>
            </a:r>
            <a:r>
              <a:rPr lang="en-US" sz="1500" b="1" dirty="0" err="1">
                <a:latin typeface="Segoe UI"/>
              </a:rPr>
              <a:t>todas</a:t>
            </a:r>
            <a:r>
              <a:rPr lang="en-US" sz="1500" b="1" dirty="0">
                <a:latin typeface="Segoe UI"/>
              </a:rPr>
              <a:t> las </a:t>
            </a:r>
            <a:r>
              <a:rPr lang="en-US" sz="1500" b="1" dirty="0" err="1">
                <a:latin typeface="Segoe UI"/>
              </a:rPr>
              <a:t>opciones</a:t>
            </a:r>
            <a:endParaRPr lang="en-US" sz="1500" b="1" dirty="0">
              <a:latin typeface="Segoe UI"/>
            </a:endParaRP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439500" y="436941"/>
            <a:ext cx="257310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494">
              <a:defRPr/>
            </a:pPr>
            <a:r>
              <a:rPr lang="en-US" sz="2700" spc="-38" dirty="0">
                <a:solidFill>
                  <a:srgbClr val="F07347"/>
                </a:solidFill>
                <a:latin typeface="Segoe UI Semibold"/>
                <a:cs typeface="Segoe UI"/>
              </a:rPr>
              <a:t>La vision de un </a:t>
            </a:r>
            <a:r>
              <a:rPr lang="en-US" sz="2700" spc="-38" dirty="0" err="1">
                <a:solidFill>
                  <a:srgbClr val="F07347"/>
                </a:solidFill>
                <a:latin typeface="Segoe UI Semibold"/>
                <a:cs typeface="Segoe UI"/>
              </a:rPr>
              <a:t>único</a:t>
            </a:r>
            <a:r>
              <a:rPr lang="en-US" sz="2700" spc="-38" dirty="0">
                <a:solidFill>
                  <a:srgbClr val="F07347"/>
                </a:solidFill>
                <a:latin typeface="Segoe UI Semibold"/>
                <a:cs typeface="Segoe UI"/>
              </a:rPr>
              <a:t> .NET </a:t>
            </a:r>
            <a:endParaRPr lang="en-US" sz="2700" spc="-38" dirty="0">
              <a:solidFill>
                <a:srgbClr val="F07347"/>
              </a:solidFill>
              <a:latin typeface="Segoe UI Semibold"/>
            </a:endParaRPr>
          </a:p>
        </p:txBody>
      </p:sp>
    </p:spTree>
    <p:extLst>
      <p:ext uri="{BB962C8B-B14F-4D97-AF65-F5344CB8AC3E}">
        <p14:creationId xmlns:p14="http://schemas.microsoft.com/office/powerpoint/2010/main" val="163042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0.00417 L -3.125E-6 0.15903 " pathEditMode="relative" rAng="0" ptsTypes="AA">
                                      <p:cBhvr>
                                        <p:cTn id="6" dur="2000" fill="hold"/>
                                        <p:tgtEl>
                                          <p:spTgt spid="3"/>
                                        </p:tgtEl>
                                        <p:attrNameLst>
                                          <p:attrName>ppt_x</p:attrName>
                                          <p:attrName>ppt_y</p:attrName>
                                        </p:attrNameLst>
                                      </p:cBhvr>
                                      <p:rCtr x="0" y="7731"/>
                                    </p:animMotion>
                                  </p:childTnLst>
                                </p:cTn>
                              </p:par>
                              <p:par>
                                <p:cTn id="7" presetID="42" presetClass="path" presetSubtype="0" accel="50000" decel="50000" fill="hold" grpId="0" nodeType="withEffect">
                                  <p:stCondLst>
                                    <p:cond delay="0"/>
                                  </p:stCondLst>
                                  <p:childTnLst>
                                    <p:animMotion origin="layout" path="M -3.125E-6 -0.00694 L -3.125E-6 -0.15995 " pathEditMode="relative" rAng="0" ptsTypes="AA">
                                      <p:cBhvr>
                                        <p:cTn id="8" dur="2000" fill="hold"/>
                                        <p:tgtEl>
                                          <p:spTgt spid="7"/>
                                        </p:tgtEl>
                                        <p:attrNameLst>
                                          <p:attrName>ppt_x</p:attrName>
                                          <p:attrName>ppt_y</p:attrName>
                                        </p:attrNameLst>
                                      </p:cBhvr>
                                      <p:rCtr x="0" y="-766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3921758" y="1445744"/>
            <a:ext cx="4598261" cy="2400657"/>
          </a:xfrm>
          <a:prstGeom prst="rect">
            <a:avLst/>
          </a:prstGeom>
          <a:noFill/>
        </p:spPr>
        <p:txBody>
          <a:bodyPr wrap="square">
            <a:spAutoFit/>
          </a:bodyPr>
          <a:lstStyle/>
          <a:p>
            <a:r>
              <a:rPr lang="en-US" sz="1500" dirty="0" err="1"/>
              <a:t>Interfaz</a:t>
            </a:r>
            <a:r>
              <a:rPr lang="en-US" sz="1500" dirty="0"/>
              <a:t> de </a:t>
            </a:r>
            <a:r>
              <a:rPr lang="en-US" sz="1500" dirty="0" err="1"/>
              <a:t>usuario</a:t>
            </a:r>
            <a:r>
              <a:rPr lang="en-US" sz="1500" dirty="0"/>
              <a:t> </a:t>
            </a:r>
            <a:r>
              <a:rPr lang="en-US" sz="1500" dirty="0" err="1"/>
              <a:t>nativa</a:t>
            </a:r>
            <a:r>
              <a:rPr lang="en-US" sz="1500" dirty="0"/>
              <a:t> </a:t>
            </a:r>
            <a:r>
              <a:rPr lang="en-US" sz="1500" dirty="0" err="1"/>
              <a:t>multiplataforma</a:t>
            </a:r>
            <a:endParaRPr lang="en-US" sz="1500" dirty="0"/>
          </a:p>
          <a:p>
            <a:endParaRPr lang="en-US" sz="1500" dirty="0"/>
          </a:p>
          <a:p>
            <a:r>
              <a:rPr lang="en-US" sz="1500" dirty="0"/>
              <a:t>Proyecto </a:t>
            </a:r>
            <a:r>
              <a:rPr lang="en-US" sz="1500" dirty="0" err="1"/>
              <a:t>único</a:t>
            </a:r>
            <a:r>
              <a:rPr lang="en-US" sz="1500" dirty="0"/>
              <a:t>, base de </a:t>
            </a:r>
            <a:r>
              <a:rPr lang="en-US" sz="1500" dirty="0" err="1"/>
              <a:t>código</a:t>
            </a:r>
            <a:r>
              <a:rPr lang="en-US" sz="1500" dirty="0"/>
              <a:t> </a:t>
            </a:r>
            <a:r>
              <a:rPr lang="en-US" sz="1500" dirty="0" err="1"/>
              <a:t>único</a:t>
            </a:r>
            <a:endParaRPr lang="en-US" sz="1500" dirty="0"/>
          </a:p>
          <a:p>
            <a:endParaRPr lang="en-US" sz="1500" dirty="0"/>
          </a:p>
          <a:p>
            <a:r>
              <a:rPr lang="en-US" sz="1500" dirty="0" err="1"/>
              <a:t>Implementar</a:t>
            </a:r>
            <a:r>
              <a:rPr lang="en-US" sz="1500" dirty="0"/>
              <a:t> </a:t>
            </a:r>
            <a:r>
              <a:rPr lang="en-US" sz="1500" dirty="0" err="1"/>
              <a:t>en</a:t>
            </a:r>
            <a:r>
              <a:rPr lang="en-US" sz="1500" dirty="0"/>
              <a:t> </a:t>
            </a:r>
            <a:r>
              <a:rPr lang="en-US" sz="1500" dirty="0" err="1"/>
              <a:t>múltiples</a:t>
            </a:r>
            <a:r>
              <a:rPr lang="en-US" sz="1500" dirty="0"/>
              <a:t> </a:t>
            </a:r>
            <a:r>
              <a:rPr lang="en-US" sz="1500" dirty="0" err="1"/>
              <a:t>dispositivos</a:t>
            </a:r>
            <a:r>
              <a:rPr lang="en-US" sz="1500" dirty="0"/>
              <a:t>, </a:t>
            </a:r>
            <a:r>
              <a:rPr lang="en-US" sz="1500" dirty="0" err="1"/>
              <a:t>dispositivos</a:t>
            </a:r>
            <a:r>
              <a:rPr lang="en-US" sz="1500" dirty="0"/>
              <a:t> </a:t>
            </a:r>
            <a:r>
              <a:rPr lang="en-US" sz="1500" dirty="0" err="1"/>
              <a:t>móviles</a:t>
            </a:r>
            <a:r>
              <a:rPr lang="en-US" sz="1500" dirty="0"/>
              <a:t> y </a:t>
            </a:r>
            <a:r>
              <a:rPr lang="en-US" sz="1500" dirty="0" err="1"/>
              <a:t>escritorio</a:t>
            </a:r>
            <a:endParaRPr lang="en-US" sz="1500" dirty="0"/>
          </a:p>
          <a:p>
            <a:endParaRPr lang="en-US" sz="1500" dirty="0"/>
          </a:p>
          <a:p>
            <a:r>
              <a:rPr lang="en-US" sz="1500" dirty="0" err="1"/>
              <a:t>Evolución</a:t>
            </a:r>
            <a:r>
              <a:rPr lang="en-US" sz="1500" dirty="0"/>
              <a:t> de </a:t>
            </a:r>
            <a:r>
              <a:rPr lang="en-US" sz="1500" dirty="0" err="1"/>
              <a:t>Xamarin.Forms</a:t>
            </a:r>
            <a:endParaRPr lang="en-US" sz="1500" dirty="0"/>
          </a:p>
          <a:p>
            <a:endParaRPr lang="en-US" sz="1500" dirty="0"/>
          </a:p>
          <a:p>
            <a:r>
              <a:rPr lang="en-US" sz="1500" dirty="0"/>
              <a:t>.NET 6, Previews de fin de </a:t>
            </a:r>
            <a:r>
              <a:rPr lang="en-US" sz="1500" dirty="0" err="1"/>
              <a:t>año</a:t>
            </a:r>
            <a:endParaRPr lang="en-US" sz="1500" dirty="0"/>
          </a:p>
        </p:txBody>
      </p:sp>
      <p:sp>
        <p:nvSpPr>
          <p:cNvPr id="13" name="TextBox 12">
            <a:extLst>
              <a:ext uri="{FF2B5EF4-FFF2-40B4-BE49-F238E27FC236}">
                <a16:creationId xmlns:a16="http://schemas.microsoft.com/office/drawing/2014/main" id="{DF9CE111-90D6-418A-8618-5D5DA326FEC0}"/>
              </a:ext>
            </a:extLst>
          </p:cNvPr>
          <p:cNvSpPr txBox="1"/>
          <p:nvPr/>
        </p:nvSpPr>
        <p:spPr>
          <a:xfrm>
            <a:off x="1611336" y="4190025"/>
            <a:ext cx="5921329" cy="323165"/>
          </a:xfrm>
          <a:prstGeom prst="rect">
            <a:avLst/>
          </a:prstGeom>
          <a:noFill/>
        </p:spPr>
        <p:txBody>
          <a:bodyPr wrap="square">
            <a:spAutoFit/>
          </a:bodyPr>
          <a:lstStyle/>
          <a:p>
            <a:pPr algn="ctr"/>
            <a:r>
              <a:rPr lang="en-US" sz="1500" b="1" dirty="0" err="1"/>
              <a:t>Crea</a:t>
            </a:r>
            <a:r>
              <a:rPr lang="en-US" sz="1500" b="1" dirty="0"/>
              <a:t> interfaces de </a:t>
            </a:r>
            <a:r>
              <a:rPr lang="en-US" sz="1500" b="1" dirty="0" err="1"/>
              <a:t>usuario</a:t>
            </a:r>
            <a:r>
              <a:rPr lang="en-US" sz="1500" b="1" dirty="0"/>
              <a:t> </a:t>
            </a:r>
            <a:r>
              <a:rPr lang="en-US" sz="1500" b="1" dirty="0" err="1"/>
              <a:t>nativa</a:t>
            </a:r>
            <a:r>
              <a:rPr lang="en-US" sz="1500" b="1" dirty="0"/>
              <a:t> para </a:t>
            </a:r>
            <a:r>
              <a:rPr lang="en-US" sz="1500" b="1" dirty="0" err="1"/>
              <a:t>cualquier</a:t>
            </a:r>
            <a:r>
              <a:rPr lang="en-US" sz="1500" b="1" dirty="0"/>
              <a:t> </a:t>
            </a:r>
            <a:r>
              <a:rPr lang="en-US" sz="1500" b="1" dirty="0" err="1"/>
              <a:t>dispositivo</a:t>
            </a:r>
            <a:endParaRPr lang="en-US" sz="1500" b="1" dirty="0"/>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a:ln>
            <a:noFill/>
          </a:ln>
        </p:spPr>
        <p:txBody>
          <a:bodyPr/>
          <a:lstStyle/>
          <a:p>
            <a:r>
              <a:rPr lang="en-US" dirty="0" err="1">
                <a:solidFill>
                  <a:srgbClr val="F07347"/>
                </a:solidFill>
              </a:rPr>
              <a:t>Introducción</a:t>
            </a:r>
            <a:r>
              <a:rPr lang="en-US" dirty="0">
                <a:solidFill>
                  <a:srgbClr val="F07347"/>
                </a:solidFill>
              </a:rPr>
              <a:t> de .NET Multi-platform App UI</a:t>
            </a:r>
          </a:p>
        </p:txBody>
      </p:sp>
      <p:grpSp>
        <p:nvGrpSpPr>
          <p:cNvPr id="43" name="Group 42">
            <a:extLst>
              <a:ext uri="{FF2B5EF4-FFF2-40B4-BE49-F238E27FC236}">
                <a16:creationId xmlns:a16="http://schemas.microsoft.com/office/drawing/2014/main" id="{63C05B96-40C9-492C-BFA2-160A56012513}"/>
              </a:ext>
            </a:extLst>
          </p:cNvPr>
          <p:cNvGrpSpPr/>
          <p:nvPr/>
        </p:nvGrpSpPr>
        <p:grpSpPr>
          <a:xfrm>
            <a:off x="3447019" y="1445744"/>
            <a:ext cx="2249963" cy="1993660"/>
            <a:chOff x="896455" y="1936327"/>
            <a:chExt cx="3000376" cy="2658590"/>
          </a:xfrm>
        </p:grpSpPr>
        <p:sp>
          <p:nvSpPr>
            <p:cNvPr id="5" name="Rectangle 4">
              <a:extLst>
                <a:ext uri="{FF2B5EF4-FFF2-40B4-BE49-F238E27FC236}">
                  <a16:creationId xmlns:a16="http://schemas.microsoft.com/office/drawing/2014/main" id="{9800192F-208F-4F24-87F9-75A65AE119DC}"/>
                </a:ext>
              </a:extLst>
            </p:cNvPr>
            <p:cNvSpPr/>
            <p:nvPr/>
          </p:nvSpPr>
          <p:spPr bwMode="auto">
            <a:xfrm>
              <a:off x="896457" y="3193256"/>
              <a:ext cx="3000374" cy="6953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pPr>
              <a:r>
                <a:rPr lang="en-US" sz="1500">
                  <a:solidFill>
                    <a:schemeClr val="tx1"/>
                  </a:solidFill>
                  <a:ea typeface="Segoe UI" pitchFamily="34" charset="0"/>
                  <a:cs typeface="Segoe UI" pitchFamily="34" charset="0"/>
                </a:rPr>
                <a:t>.NET MAUI</a:t>
              </a:r>
            </a:p>
          </p:txBody>
        </p:sp>
        <p:sp>
          <p:nvSpPr>
            <p:cNvPr id="9" name="Rectangle 8">
              <a:extLst>
                <a:ext uri="{FF2B5EF4-FFF2-40B4-BE49-F238E27FC236}">
                  <a16:creationId xmlns:a16="http://schemas.microsoft.com/office/drawing/2014/main" id="{D828824C-81E1-4BB4-8C9B-C6D5968F3BA8}"/>
                </a:ext>
              </a:extLst>
            </p:cNvPr>
            <p:cNvSpPr/>
            <p:nvPr/>
          </p:nvSpPr>
          <p:spPr bwMode="auto">
            <a:xfrm>
              <a:off x="896455" y="3899592"/>
              <a:ext cx="3000375" cy="695325"/>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pPr>
              <a:r>
                <a:rPr lang="en-US" sz="1500">
                  <a:solidFill>
                    <a:schemeClr val="tx1"/>
                  </a:solidFill>
                  <a:ea typeface="Segoe UI" pitchFamily="34" charset="0"/>
                  <a:cs typeface="Segoe UI" pitchFamily="34" charset="0"/>
                </a:rPr>
                <a:t>.NET Platform</a:t>
              </a:r>
            </a:p>
          </p:txBody>
        </p:sp>
        <p:grpSp>
          <p:nvGrpSpPr>
            <p:cNvPr id="26" name="monitor 1" descr="monitor, desktop">
              <a:extLst>
                <a:ext uri="{FF2B5EF4-FFF2-40B4-BE49-F238E27FC236}">
                  <a16:creationId xmlns:a16="http://schemas.microsoft.com/office/drawing/2014/main" id="{C4137CD4-FFF9-4BFC-ADB4-F83AFAB3DF50}"/>
                </a:ext>
              </a:extLst>
            </p:cNvPr>
            <p:cNvGrpSpPr/>
            <p:nvPr/>
          </p:nvGrpSpPr>
          <p:grpSpPr>
            <a:xfrm>
              <a:off x="1339705" y="1968774"/>
              <a:ext cx="719172" cy="662877"/>
              <a:chOff x="4233864" y="1827214"/>
              <a:chExt cx="403225" cy="328613"/>
            </a:xfrm>
          </p:grpSpPr>
          <p:sp>
            <p:nvSpPr>
              <p:cNvPr id="23" name="Freeform 53">
                <a:extLst>
                  <a:ext uri="{FF2B5EF4-FFF2-40B4-BE49-F238E27FC236}">
                    <a16:creationId xmlns:a16="http://schemas.microsoft.com/office/drawing/2014/main" id="{DA8EF698-9DE6-4BAB-8657-527421111A9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24" name="Freeform 54">
                <a:extLst>
                  <a:ext uri="{FF2B5EF4-FFF2-40B4-BE49-F238E27FC236}">
                    <a16:creationId xmlns:a16="http://schemas.microsoft.com/office/drawing/2014/main" id="{D5D20E13-5FD5-48D6-85DD-C2D062DAD639}"/>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25" name="Freeform 173">
                <a:extLst>
                  <a:ext uri="{FF2B5EF4-FFF2-40B4-BE49-F238E27FC236}">
                    <a16:creationId xmlns:a16="http://schemas.microsoft.com/office/drawing/2014/main" id="{AB788E63-5561-4FA0-98B1-9584DB0552A3}"/>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grpSp>
        <p:grpSp>
          <p:nvGrpSpPr>
            <p:cNvPr id="32" name="phone" descr="phone">
              <a:extLst>
                <a:ext uri="{FF2B5EF4-FFF2-40B4-BE49-F238E27FC236}">
                  <a16:creationId xmlns:a16="http://schemas.microsoft.com/office/drawing/2014/main" id="{5B489B9D-3DE3-4CA8-A2DB-4587B0CCBD1F}"/>
                </a:ext>
              </a:extLst>
            </p:cNvPr>
            <p:cNvGrpSpPr/>
            <p:nvPr/>
          </p:nvGrpSpPr>
          <p:grpSpPr>
            <a:xfrm>
              <a:off x="2987129" y="1936327"/>
              <a:ext cx="409875" cy="695324"/>
              <a:chOff x="7648576" y="1841501"/>
              <a:chExt cx="177800" cy="301625"/>
            </a:xfrm>
          </p:grpSpPr>
          <p:sp>
            <p:nvSpPr>
              <p:cNvPr id="28" name="Freeform 48">
                <a:extLst>
                  <a:ext uri="{FF2B5EF4-FFF2-40B4-BE49-F238E27FC236}">
                    <a16:creationId xmlns:a16="http://schemas.microsoft.com/office/drawing/2014/main" id="{42FF6D46-C018-49D8-87C3-2FDFDC27E00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29" name="Rectangle 28">
                <a:extLst>
                  <a:ext uri="{FF2B5EF4-FFF2-40B4-BE49-F238E27FC236}">
                    <a16:creationId xmlns:a16="http://schemas.microsoft.com/office/drawing/2014/main" id="{C6830F7E-734D-45FE-958C-0891F5C7625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30" name="Freeform 50">
                <a:extLst>
                  <a:ext uri="{FF2B5EF4-FFF2-40B4-BE49-F238E27FC236}">
                    <a16:creationId xmlns:a16="http://schemas.microsoft.com/office/drawing/2014/main" id="{0DBAF93A-A7E4-4B30-9551-35995F8A7260}"/>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sp>
            <p:nvSpPr>
              <p:cNvPr id="31" name="Freeform 175">
                <a:extLst>
                  <a:ext uri="{FF2B5EF4-FFF2-40B4-BE49-F238E27FC236}">
                    <a16:creationId xmlns:a16="http://schemas.microsoft.com/office/drawing/2014/main" id="{1A1AADD2-6308-4EC2-A486-8195C72467B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2"/>
              </a:solidFill>
              <a:ln>
                <a:noFill/>
              </a:ln>
            </p:spPr>
            <p:txBody>
              <a:bodyPr vert="horz" wrap="square" lIns="67222" tIns="33611" rIns="67222" bIns="33611" numCol="1" anchor="t" anchorCtr="0" compatLnSpc="1">
                <a:prstTxWarp prst="textNoShape">
                  <a:avLst/>
                </a:prstTxWarp>
              </a:bodyPr>
              <a:lstStyle/>
              <a:p>
                <a:pPr algn="ctr" defTabSz="672229" fontAlgn="base">
                  <a:defRPr/>
                </a:pPr>
                <a:endParaRPr lang="en-US" sz="1250">
                  <a:solidFill>
                    <a:srgbClr val="505050"/>
                  </a:solidFill>
                </a:endParaRPr>
              </a:p>
            </p:txBody>
          </p:sp>
        </p:grpSp>
        <p:grpSp>
          <p:nvGrpSpPr>
            <p:cNvPr id="41" name="Group 40">
              <a:extLst>
                <a:ext uri="{FF2B5EF4-FFF2-40B4-BE49-F238E27FC236}">
                  <a16:creationId xmlns:a16="http://schemas.microsoft.com/office/drawing/2014/main" id="{3CA7F954-5F13-4768-8EFA-8388611F38EB}"/>
                </a:ext>
              </a:extLst>
            </p:cNvPr>
            <p:cNvGrpSpPr/>
            <p:nvPr/>
          </p:nvGrpSpPr>
          <p:grpSpPr>
            <a:xfrm>
              <a:off x="1630084" y="2676724"/>
              <a:ext cx="138416" cy="549020"/>
              <a:chOff x="1630084" y="2676724"/>
              <a:chExt cx="138416" cy="549020"/>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30083" y="2676725"/>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nvGrpSpPr>
            <p:cNvPr id="42" name="Group 41">
              <a:extLst>
                <a:ext uri="{FF2B5EF4-FFF2-40B4-BE49-F238E27FC236}">
                  <a16:creationId xmlns:a16="http://schemas.microsoft.com/office/drawing/2014/main" id="{F79BCACF-B842-45DA-84BF-73FB617EF8ED}"/>
                </a:ext>
              </a:extLst>
            </p:cNvPr>
            <p:cNvGrpSpPr/>
            <p:nvPr/>
          </p:nvGrpSpPr>
          <p:grpSpPr>
            <a:xfrm>
              <a:off x="3100559" y="2679796"/>
              <a:ext cx="138416" cy="549020"/>
              <a:chOff x="3100559" y="2679796"/>
              <a:chExt cx="138416" cy="549020"/>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flipV="1">
                <a:off x="3166104" y="2745809"/>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A77D1215-CF02-4203-90E3-2430EE1334F5}"/>
                  </a:ext>
                  <a:ext uri="{C183D7F6-B498-43B3-948B-1728B52AA6E4}">
                    <adec:decorative xmlns:adec="http://schemas.microsoft.com/office/drawing/2017/decorative" val="1"/>
                  </a:ext>
                </a:extLst>
              </p:cNvPr>
              <p:cNvSpPr/>
              <p:nvPr/>
            </p:nvSpPr>
            <p:spPr bwMode="auto">
              <a:xfrm rot="16200000">
                <a:off x="3100558" y="2679797"/>
                <a:ext cx="138417" cy="138416"/>
              </a:xfrm>
              <a:prstGeom prst="ellipse">
                <a:avLst/>
              </a:prstGeom>
              <a:solidFill>
                <a:srgbClr val="4FE4FF"/>
              </a:solidFill>
              <a:ln w="10795" cap="flat" cmpd="sng" algn="ctr">
                <a:noFill/>
                <a:prstDash val="solid"/>
                <a:headEnd type="none" w="med" len="med"/>
                <a:tailEnd type="none" w="med" len="med"/>
              </a:ln>
              <a:effectLst/>
            </p:spPr>
            <p:txBody>
              <a:bodyPr vert="horz" wrap="square" lIns="0" tIns="32951" rIns="0" bIns="32951" numCol="1" rtlCol="0" anchor="ctr" anchorCtr="0" compatLnSpc="1">
                <a:prstTxWarp prst="textNoShape">
                  <a:avLst/>
                </a:prstTxWarp>
              </a:bodyPr>
              <a:lstStyle/>
              <a:p>
                <a:pPr algn="ctr" defTabSz="658771" fontAlgn="base">
                  <a:spcBef>
                    <a:spcPct val="0"/>
                  </a:spcBef>
                  <a:spcAft>
                    <a:spcPct val="0"/>
                  </a:spcAft>
                  <a:defRPr/>
                </a:pPr>
                <a:endParaRPr lang="en-US" sz="1413">
                  <a:gradFill>
                    <a:gsLst>
                      <a:gs pos="0">
                        <a:srgbClr val="FFFFFF"/>
                      </a:gs>
                      <a:gs pos="100000">
                        <a:srgbClr val="FFFFFF"/>
                      </a:gs>
                    </a:gsLst>
                    <a:lin ang="5400000" scaled="0"/>
                  </a:gradFill>
                  <a:latin typeface="Segoe UI Semilight"/>
                </a:endParaRPr>
              </a:p>
            </p:txBody>
          </p:sp>
        </p:grpSp>
      </p:grpSp>
      <p:sp>
        <p:nvSpPr>
          <p:cNvPr id="27" name="TextBox 26">
            <a:extLst>
              <a:ext uri="{FF2B5EF4-FFF2-40B4-BE49-F238E27FC236}">
                <a16:creationId xmlns:a16="http://schemas.microsoft.com/office/drawing/2014/main" id="{E6899861-F3C8-435F-842F-0D4F0330DE36}"/>
              </a:ext>
            </a:extLst>
          </p:cNvPr>
          <p:cNvSpPr txBox="1"/>
          <p:nvPr/>
        </p:nvSpPr>
        <p:spPr>
          <a:xfrm>
            <a:off x="1742334" y="4719701"/>
            <a:ext cx="5659333" cy="166199"/>
          </a:xfrm>
          <a:prstGeom prst="rect">
            <a:avLst/>
          </a:prstGeom>
          <a:noFill/>
        </p:spPr>
        <p:txBody>
          <a:bodyPr wrap="square" lIns="0" tIns="0" rIns="0" bIns="0" rtlCol="0">
            <a:spAutoFit/>
          </a:bodyPr>
          <a:lstStyle/>
          <a:p>
            <a:pPr algn="ctr" defTabSz="685739">
              <a:lnSpc>
                <a:spcPct val="90000"/>
              </a:lnSpc>
              <a:spcAft>
                <a:spcPts val="450"/>
              </a:spcAft>
              <a:tabLst>
                <a:tab pos="4034665" algn="l"/>
              </a:tabLst>
              <a:defRPr/>
            </a:pPr>
            <a:r>
              <a:rPr lang="en-US" sz="1200" dirty="0" err="1">
                <a:solidFill>
                  <a:schemeClr val="accent4">
                    <a:lumMod val="75000"/>
                  </a:schemeClr>
                </a:solidFill>
              </a:rPr>
              <a:t>github.com</a:t>
            </a:r>
            <a:r>
              <a:rPr lang="en-US" sz="1200" dirty="0">
                <a:solidFill>
                  <a:schemeClr val="accent4">
                    <a:lumMod val="75000"/>
                  </a:schemeClr>
                </a:solidFill>
              </a:rPr>
              <a:t>/dotnet/</a:t>
            </a:r>
            <a:r>
              <a:rPr lang="en-US" sz="1200" dirty="0" err="1">
                <a:solidFill>
                  <a:schemeClr val="accent4">
                    <a:lumMod val="75000"/>
                  </a:schemeClr>
                </a:solidFill>
              </a:rPr>
              <a:t>maui</a:t>
            </a:r>
            <a:endParaRPr lang="en-US" sz="1200" dirty="0">
              <a:solidFill>
                <a:schemeClr val="accent4">
                  <a:lumMod val="75000"/>
                </a:schemeClr>
              </a:solidFill>
              <a:highlight>
                <a:srgbClr val="FFFF00"/>
              </a:highlight>
            </a:endParaRPr>
          </a:p>
        </p:txBody>
      </p:sp>
      <p:pic>
        <p:nvPicPr>
          <p:cNvPr id="33" name="Graphic 32">
            <a:extLst>
              <a:ext uri="{FF2B5EF4-FFF2-40B4-BE49-F238E27FC236}">
                <a16:creationId xmlns:a16="http://schemas.microsoft.com/office/drawing/2014/main" id="{FF20B8C5-638C-4709-B698-C3A3E232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923004" y="237526"/>
            <a:ext cx="1723254" cy="1729637"/>
          </a:xfrm>
          <a:prstGeom prst="rect">
            <a:avLst/>
          </a:prstGeom>
        </p:spPr>
      </p:pic>
    </p:spTree>
    <p:extLst>
      <p:ext uri="{BB962C8B-B14F-4D97-AF65-F5344CB8AC3E}">
        <p14:creationId xmlns:p14="http://schemas.microsoft.com/office/powerpoint/2010/main" val="393705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43"/>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500"/>
                                        <p:tgtEl>
                                          <p:spTgt spid="11">
                                            <p:txEl>
                                              <p:pRg st="2" end="2"/>
                                            </p:txEl>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11">
                                            <p:txEl>
                                              <p:pRg st="8" end="8"/>
                                            </p:txEl>
                                          </p:spTgt>
                                        </p:tgtEl>
                                        <p:attrNameLst>
                                          <p:attrName>style.visibility</p:attrName>
                                        </p:attrNameLst>
                                      </p:cBhvr>
                                      <p:to>
                                        <p:strVal val="visible"/>
                                      </p:to>
                                    </p:set>
                                    <p:animEffect transition="in" filter="fade">
                                      <p:cBhvr>
                                        <p:cTn id="26" dur="500"/>
                                        <p:tgtEl>
                                          <p:spTgt spid="11">
                                            <p:txEl>
                                              <p:pRg st="8" end="8"/>
                                            </p:txEl>
                                          </p:spTgt>
                                        </p:tgtEl>
                                      </p:cBhvr>
                                    </p:animEffect>
                                  </p:childTnLst>
                                </p:cTn>
                              </p:par>
                            </p:childTnLst>
                          </p:cTn>
                        </p:par>
                        <p:par>
                          <p:cTn id="27" fill="hold">
                            <p:stCondLst>
                              <p:cond delay="4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42" presetClass="path" presetSubtype="0" decel="100000" fill="hold" grpId="1" nodeType="withEffect">
                                  <p:stCondLst>
                                    <p:cond delay="0"/>
                                  </p:stCondLst>
                                  <p:childTnLst>
                                    <p:animMotion origin="layout" path="M 0 3.7037E-6 L 0 0.03287 " pathEditMode="relative" rAng="0" ptsTypes="AA">
                                      <p:cBhvr>
                                        <p:cTn id="35"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P spid="27" grpId="0"/>
      <p:bldP spid="27" grpId="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797</TotalTime>
  <Words>3472</Words>
  <Application>Microsoft Macintosh PowerPoint</Application>
  <PresentationFormat>Presentación en pantalla (16:9)</PresentationFormat>
  <Paragraphs>469</Paragraphs>
  <Slides>30</Slides>
  <Notes>30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30</vt:i4>
      </vt:variant>
    </vt:vector>
  </HeadingPairs>
  <TitlesOfParts>
    <vt:vector size="40" baseType="lpstr">
      <vt:lpstr>Segoe UI Semilight</vt:lpstr>
      <vt:lpstr>Consolas</vt:lpstr>
      <vt:lpstr>Segoe UI Semibold</vt:lpstr>
      <vt:lpstr>Lucida Console</vt:lpstr>
      <vt:lpstr>Segoe UI Light</vt:lpstr>
      <vt:lpstr>Calibri</vt:lpstr>
      <vt:lpstr>Arial</vt:lpstr>
      <vt:lpstr>Wingdings</vt:lpstr>
      <vt:lpstr>Segoe UI</vt:lpstr>
      <vt:lpstr>Simple Light</vt:lpstr>
      <vt:lpstr>.NET MAUI Introducción</vt:lpstr>
      <vt:lpstr>Presentación de PowerPoint</vt:lpstr>
      <vt:lpstr>Javier Suárez</vt:lpstr>
      <vt:lpstr>Presentación de PowerPoint</vt:lpstr>
      <vt:lpstr>Presentación de PowerPoint</vt:lpstr>
      <vt:lpstr>El viaje hacia un único .NET </vt:lpstr>
      <vt:lpstr>Es hora de evolucionar</vt:lpstr>
      <vt:lpstr>– De .NET 5 a 6 "</vt:lpstr>
      <vt:lpstr>Introducción de .NET Multi-platform App UI</vt:lpstr>
      <vt:lpstr>Presentación de PowerPoint</vt:lpstr>
      <vt:lpstr>.NET MAUI</vt:lpstr>
      <vt:lpstr>.NET para iOS y Android</vt:lpstr>
      <vt:lpstr>Creando la UI con .NET MAUI</vt:lpstr>
      <vt:lpstr>Creando la UI con .NET MAUI</vt:lpstr>
      <vt:lpstr>Creando la UI con .NET MAUI</vt:lpstr>
      <vt:lpstr>Creando la UI con .NET MAUI</vt:lpstr>
      <vt:lpstr>Herramientas</vt:lpstr>
      <vt:lpstr>Presentación de PowerPoint</vt:lpstr>
      <vt:lpstr>MAUI: Desarrollo simplificado</vt:lpstr>
      <vt:lpstr>DEMO</vt:lpstr>
      <vt:lpstr>Funcionalidad</vt:lpstr>
      <vt:lpstr>La nueva arquitectura de Renderers</vt:lpstr>
      <vt:lpstr>Xamarin.Forms:  Añadir un Custom Behavior</vt:lpstr>
      <vt:lpstr>Maui:  Personalizar un Renderer</vt:lpstr>
      <vt:lpstr>Maui: Personalizar un Renderer</vt:lpstr>
      <vt:lpstr>Más funcionalidad</vt:lpstr>
      <vt:lpstr>Comparativa</vt:lpstr>
      <vt:lpstr>El Roadmap de .NET</vt:lpstr>
      <vt:lpstr>¿Preguntas?</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78</cp:revision>
  <dcterms:modified xsi:type="dcterms:W3CDTF">2020-06-26T18:50:49Z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